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9"/>
  </p:notesMasterIdLst>
  <p:sldIdLst>
    <p:sldId id="257" r:id="rId2"/>
    <p:sldId id="262" r:id="rId3"/>
    <p:sldId id="336" r:id="rId4"/>
    <p:sldId id="263" r:id="rId5"/>
    <p:sldId id="264" r:id="rId6"/>
    <p:sldId id="265" r:id="rId7"/>
    <p:sldId id="266" r:id="rId8"/>
    <p:sldId id="267" r:id="rId9"/>
    <p:sldId id="268" r:id="rId10"/>
    <p:sldId id="259" r:id="rId11"/>
    <p:sldId id="335" r:id="rId12"/>
    <p:sldId id="337" r:id="rId13"/>
    <p:sldId id="338" r:id="rId14"/>
    <p:sldId id="339" r:id="rId15"/>
    <p:sldId id="340" r:id="rId16"/>
    <p:sldId id="341" r:id="rId17"/>
    <p:sldId id="342" r:id="rId18"/>
    <p:sldId id="344" r:id="rId19"/>
    <p:sldId id="343" r:id="rId20"/>
    <p:sldId id="346" r:id="rId21"/>
    <p:sldId id="345" r:id="rId22"/>
    <p:sldId id="347" r:id="rId23"/>
    <p:sldId id="348" r:id="rId24"/>
    <p:sldId id="349" r:id="rId25"/>
    <p:sldId id="350" r:id="rId26"/>
    <p:sldId id="352" r:id="rId27"/>
    <p:sldId id="354" r:id="rId28"/>
    <p:sldId id="355" r:id="rId29"/>
    <p:sldId id="356" r:id="rId30"/>
    <p:sldId id="351" r:id="rId31"/>
    <p:sldId id="357" r:id="rId32"/>
    <p:sldId id="358" r:id="rId33"/>
    <p:sldId id="359" r:id="rId34"/>
    <p:sldId id="360" r:id="rId35"/>
    <p:sldId id="361" r:id="rId36"/>
    <p:sldId id="362" r:id="rId37"/>
    <p:sldId id="363" r:id="rId38"/>
    <p:sldId id="364" r:id="rId39"/>
    <p:sldId id="365" r:id="rId40"/>
    <p:sldId id="366" r:id="rId41"/>
    <p:sldId id="367" r:id="rId42"/>
    <p:sldId id="368" r:id="rId43"/>
    <p:sldId id="369" r:id="rId44"/>
    <p:sldId id="371" r:id="rId45"/>
    <p:sldId id="332" r:id="rId46"/>
    <p:sldId id="370" r:id="rId47"/>
    <p:sldId id="334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517" autoAdjust="0"/>
  </p:normalViewPr>
  <p:slideViewPr>
    <p:cSldViewPr>
      <p:cViewPr varScale="1">
        <p:scale>
          <a:sx n="73" d="100"/>
          <a:sy n="73" d="100"/>
        </p:scale>
        <p:origin x="-122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3101-87A3-45FA-8F05-7AE0EE7E9F25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C08E8-6880-4587-9910-2C27C1B11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51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090C8F-B673-4555-A522-4F2405345182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Wickenden</a:t>
            </a:r>
            <a:r>
              <a:rPr lang="en-US" dirty="0" smtClean="0"/>
              <a:t> argues against Double Christian</a:t>
            </a:r>
            <a:r>
              <a:rPr lang="en-US" baseline="0" dirty="0" smtClean="0"/>
              <a:t> names, but they do occur in other sources, like </a:t>
            </a:r>
            <a:r>
              <a:rPr lang="en-US" baseline="0" dirty="0" err="1" smtClean="0"/>
              <a:t>Tupikov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Tupikov</a:t>
            </a:r>
            <a:r>
              <a:rPr lang="en-US" dirty="0" smtClean="0"/>
              <a:t>, an 800 page book on Old Russian names, has 16 pages on women.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</a:t>
            </a:r>
            <a:r>
              <a:rPr lang="en-US" baseline="0" dirty="0" smtClean="0"/>
              <a:t> check with one of the Russian specialists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Difference between soft and hard consonants is complicated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Few other articles, mostly also by Paul</a:t>
            </a:r>
          </a:p>
          <a:p>
            <a:r>
              <a:rPr lang="en-US" dirty="0" smtClean="0"/>
              <a:t>Some limitations</a:t>
            </a:r>
            <a:r>
              <a:rPr lang="en-US" baseline="0" dirty="0" smtClean="0"/>
              <a:t> discussed later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</a:t>
            </a:r>
            <a:r>
              <a:rPr lang="en-US" dirty="0" err="1" smtClean="0"/>
              <a:t>Wickenden</a:t>
            </a:r>
            <a:r>
              <a:rPr lang="en-US" baseline="0" dirty="0" smtClean="0"/>
              <a:t> for more details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some exceptions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</a:t>
            </a:r>
            <a:r>
              <a:rPr lang="en-US" smtClean="0"/>
              <a:t>some exceptions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</a:t>
            </a:r>
            <a:r>
              <a:rPr lang="en-US" smtClean="0"/>
              <a:t>some exceptions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Don’t confuse this with genitive case, also often formed by adding ‘-a’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Wickenden</a:t>
            </a:r>
            <a:r>
              <a:rPr lang="en-US" dirty="0" smtClean="0"/>
              <a:t> sometimes does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54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54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English, German (great),</a:t>
            </a:r>
            <a:r>
              <a:rPr lang="en-US" baseline="0" dirty="0" smtClean="0"/>
              <a:t> Norse (Gold Beard)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English, Spanish (soldier),</a:t>
            </a:r>
            <a:r>
              <a:rPr lang="en-US" baseline="0" dirty="0" smtClean="0"/>
              <a:t> Italian (Sardines)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B7227-A4E3-4601-9B68-3A5FA97B53E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36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281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35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62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51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92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02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64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4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7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ABF6-E48C-41E7-9633-C8A6E63CDDD7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5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9ABF6-E48C-41E7-9633-C8A6E63CDDD7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6930A-9CAF-4D82-86F4-6AE0CC40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6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eraldry.sca.org/names/pau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Names 301 - Introduction to Russian Names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Presented by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Yehuda ben Moshe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Elmet</a:t>
            </a:r>
            <a:r>
              <a:rPr lang="en-US" dirty="0" smtClean="0"/>
              <a:t> Herald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B42BAF-7903-443A-A782-BA4A459D820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8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Modern Russian Names: 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Given Name (</a:t>
            </a:r>
            <a:r>
              <a:rPr lang="az-Cyrl-AZ" dirty="0" smtClean="0">
                <a:latin typeface="Bookman Old Style" panose="02050604050505020204" pitchFamily="18" charset="0"/>
              </a:rPr>
              <a:t>имя</a:t>
            </a:r>
            <a:r>
              <a:rPr lang="en-US" dirty="0" smtClean="0">
                <a:latin typeface="Bookman Old Style" panose="02050604050505020204" pitchFamily="18" charset="0"/>
              </a:rPr>
              <a:t>)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Patronymic (</a:t>
            </a:r>
            <a:r>
              <a:rPr lang="az-Cyrl-AZ" dirty="0">
                <a:latin typeface="Bookman Old Style" panose="02050604050505020204" pitchFamily="18" charset="0"/>
              </a:rPr>
              <a:t>отчество</a:t>
            </a:r>
            <a:r>
              <a:rPr lang="en-US" dirty="0" smtClean="0">
                <a:latin typeface="Bookman Old Style" panose="02050604050505020204" pitchFamily="18" charset="0"/>
              </a:rPr>
              <a:t>)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Inherited Surname (</a:t>
            </a:r>
            <a:r>
              <a:rPr lang="az-Cyrl-AZ" dirty="0">
                <a:latin typeface="Bookman Old Style" panose="02050604050505020204" pitchFamily="18" charset="0"/>
              </a:rPr>
              <a:t>фамилия</a:t>
            </a:r>
            <a:r>
              <a:rPr lang="en-US" dirty="0" smtClean="0">
                <a:latin typeface="Bookman Old Style" panose="02050604050505020204" pitchFamily="18" charset="0"/>
              </a:rPr>
              <a:t>)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Ivan </a:t>
            </a:r>
            <a:r>
              <a:rPr lang="en-US" dirty="0" err="1" smtClean="0">
                <a:latin typeface="Bookman Old Style" panose="02050604050505020204" pitchFamily="18" charset="0"/>
              </a:rPr>
              <a:t>Vasilevich</a:t>
            </a:r>
            <a:r>
              <a:rPr lang="en-US" dirty="0" smtClean="0">
                <a:latin typeface="Bookman Old Style" panose="02050604050505020204" pitchFamily="18" charset="0"/>
              </a:rPr>
              <a:t> Romanov</a:t>
            </a:r>
          </a:p>
          <a:p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2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07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Period Russian Names: 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Given Name (</a:t>
            </a:r>
            <a:r>
              <a:rPr lang="az-Cyrl-AZ" dirty="0" smtClean="0">
                <a:latin typeface="Bookman Old Style" panose="02050604050505020204" pitchFamily="18" charset="0"/>
              </a:rPr>
              <a:t>имя</a:t>
            </a:r>
            <a:r>
              <a:rPr lang="en-US" dirty="0" smtClean="0">
                <a:latin typeface="Bookman Old Style" panose="02050604050505020204" pitchFamily="18" charset="0"/>
              </a:rPr>
              <a:t>) came first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Until the 10C it is rare to see anything but a given name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Patronymic (</a:t>
            </a:r>
            <a:r>
              <a:rPr lang="az-Cyrl-AZ" dirty="0">
                <a:latin typeface="Bookman Old Style" panose="02050604050505020204" pitchFamily="18" charset="0"/>
              </a:rPr>
              <a:t>отчество</a:t>
            </a:r>
            <a:r>
              <a:rPr lang="en-US" dirty="0" smtClean="0">
                <a:latin typeface="Bookman Old Style" panose="02050604050505020204" pitchFamily="18" charset="0"/>
              </a:rPr>
              <a:t>) appeared next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Appeared in the 10C, and were used throughout our time period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Inherited Surname (</a:t>
            </a:r>
            <a:r>
              <a:rPr lang="az-Cyrl-AZ" dirty="0">
                <a:latin typeface="Bookman Old Style" panose="02050604050505020204" pitchFamily="18" charset="0"/>
              </a:rPr>
              <a:t>фамилия</a:t>
            </a:r>
            <a:r>
              <a:rPr lang="en-US" dirty="0" smtClean="0">
                <a:latin typeface="Bookman Old Style" panose="02050604050505020204" pitchFamily="18" charset="0"/>
              </a:rPr>
              <a:t>)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Arrived late in period, 15 or 16C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Weren’t common until 18C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For most of our period, inherited surnames are not appropriate</a:t>
            </a:r>
          </a:p>
          <a:p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2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9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Given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After the Christianization of Russia in 988, most Russians used two given names – a Christian given name, and an Old Russian given name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Christian given names (also called “Canonical” or “Baptismal” names)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Many Biblical in origin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Many Byzantine in origin</a:t>
            </a:r>
          </a:p>
          <a:p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2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8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Given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Christian given names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Examples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Ivan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Konstantin</a:t>
            </a:r>
          </a:p>
          <a:p>
            <a:pPr lvl="2"/>
            <a:r>
              <a:rPr lang="en-US" dirty="0" err="1" smtClean="0">
                <a:latin typeface="Bookman Old Style" panose="02050604050505020204" pitchFamily="18" charset="0"/>
              </a:rPr>
              <a:t>Pavel</a:t>
            </a:r>
            <a:endParaRPr lang="en-US" dirty="0" smtClean="0">
              <a:latin typeface="Bookman Old Style" panose="02050604050505020204" pitchFamily="18" charset="0"/>
            </a:endParaRPr>
          </a:p>
          <a:p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2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2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Given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Old Russian given names (also called “Pagan” names)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Some from pre-Christian native tribes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Some from Scandinavian origins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Examples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Oleg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Igor</a:t>
            </a:r>
          </a:p>
          <a:p>
            <a:pPr lvl="2"/>
            <a:r>
              <a:rPr lang="en-US" dirty="0" err="1" smtClean="0">
                <a:latin typeface="Bookman Old Style" panose="02050604050505020204" pitchFamily="18" charset="0"/>
              </a:rPr>
              <a:t>Guba</a:t>
            </a:r>
            <a:endParaRPr lang="en-US" dirty="0" smtClean="0">
              <a:latin typeface="Bookman Old Style" panose="02050604050505020204" pitchFamily="18" charset="0"/>
            </a:endParaRP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2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Given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Usage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Most Common is Christian + Old Russian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Konstantin Oleg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Ivan </a:t>
            </a:r>
            <a:r>
              <a:rPr lang="en-US" dirty="0" err="1" smtClean="0">
                <a:latin typeface="Bookman Old Style" panose="02050604050505020204" pitchFamily="18" charset="0"/>
              </a:rPr>
              <a:t>Guba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Reverse occurs fairly frequently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Oleg Ivan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Single given names occur occasionally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Double Old Russian names occur occasionally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Double Christian names happen, but are rare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Given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Usage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Nicknames and diminutives were often used as “real” given names in period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Female names are hard to come by 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Women had little or no rights in medieval Russia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Thus, their names weren’t recorded that often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52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Formed from the given name of the father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Follow specific grammar rules to transform from “given name form” to “patronymic form”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The grammar rules are complex, and have many exceptions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I recommend explaining to submitters that grammatical changes may be needed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8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If the given name ends in </a:t>
            </a:r>
            <a:r>
              <a:rPr lang="en-US" dirty="0" smtClean="0">
                <a:latin typeface="Bookman Old Style" panose="02050604050505020204" pitchFamily="18" charset="0"/>
              </a:rPr>
              <a:t>a hard consonant, add -</a:t>
            </a:r>
            <a:r>
              <a:rPr lang="en-US" dirty="0" err="1" smtClean="0">
                <a:latin typeface="Bookman Old Style" panose="02050604050505020204" pitchFamily="18" charset="0"/>
              </a:rPr>
              <a:t>ov</a:t>
            </a:r>
            <a:endParaRPr lang="en-US" dirty="0">
              <a:latin typeface="Bookman Old Style" panose="02050604050505020204" pitchFamily="18" charset="0"/>
            </a:endParaRPr>
          </a:p>
          <a:p>
            <a:pPr lvl="1"/>
            <a:r>
              <a:rPr lang="en-US" dirty="0">
                <a:latin typeface="Bookman Old Style" panose="02050604050505020204" pitchFamily="18" charset="0"/>
              </a:rPr>
              <a:t>Son of </a:t>
            </a:r>
            <a:r>
              <a:rPr lang="en-US" dirty="0" smtClean="0">
                <a:latin typeface="Bookman Old Style" panose="02050604050505020204" pitchFamily="18" charset="0"/>
              </a:rPr>
              <a:t>“Anton” </a:t>
            </a:r>
            <a:r>
              <a:rPr lang="en-US" dirty="0">
                <a:latin typeface="Bookman Old Style" panose="02050604050505020204" pitchFamily="18" charset="0"/>
              </a:rPr>
              <a:t>becomes </a:t>
            </a:r>
            <a:r>
              <a:rPr lang="en-US" dirty="0" smtClean="0">
                <a:latin typeface="Bookman Old Style" panose="02050604050505020204" pitchFamily="18" charset="0"/>
              </a:rPr>
              <a:t>“</a:t>
            </a:r>
            <a:r>
              <a:rPr lang="en-US" dirty="0" err="1" smtClean="0">
                <a:latin typeface="Bookman Old Style" panose="02050604050505020204" pitchFamily="18" charset="0"/>
              </a:rPr>
              <a:t>Antonov</a:t>
            </a:r>
            <a:r>
              <a:rPr lang="en-US" dirty="0" smtClean="0">
                <a:latin typeface="Bookman Old Style" panose="02050604050505020204" pitchFamily="18" charset="0"/>
              </a:rPr>
              <a:t>”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Son of “Mikhail” becomes “</a:t>
            </a:r>
            <a:r>
              <a:rPr lang="en-US" dirty="0" err="1" smtClean="0">
                <a:latin typeface="Bookman Old Style" panose="02050604050505020204" pitchFamily="18" charset="0"/>
              </a:rPr>
              <a:t>Mikhailov</a:t>
            </a:r>
            <a:r>
              <a:rPr lang="en-US" dirty="0" smtClean="0">
                <a:latin typeface="Bookman Old Style" panose="02050604050505020204" pitchFamily="18" charset="0"/>
              </a:rPr>
              <a:t>”</a:t>
            </a:r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If the given name ends in </a:t>
            </a:r>
            <a:r>
              <a:rPr lang="en-US" dirty="0" smtClean="0">
                <a:latin typeface="Bookman Old Style" panose="02050604050505020204" pitchFamily="18" charset="0"/>
              </a:rPr>
              <a:t>a soft consonant, add –</a:t>
            </a:r>
            <a:r>
              <a:rPr lang="en-US" dirty="0" err="1" smtClean="0">
                <a:latin typeface="Bookman Old Style" panose="02050604050505020204" pitchFamily="18" charset="0"/>
              </a:rPr>
              <a:t>ev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Son of “</a:t>
            </a:r>
            <a:r>
              <a:rPr lang="en-US" dirty="0" err="1" smtClean="0">
                <a:latin typeface="Bookman Old Style" panose="02050604050505020204" pitchFamily="18" charset="0"/>
              </a:rPr>
              <a:t>Uliy</a:t>
            </a:r>
            <a:r>
              <a:rPr lang="en-US" dirty="0" smtClean="0">
                <a:latin typeface="Bookman Old Style" panose="02050604050505020204" pitchFamily="18" charset="0"/>
              </a:rPr>
              <a:t>” become “</a:t>
            </a:r>
            <a:r>
              <a:rPr lang="en-US" dirty="0" err="1" smtClean="0">
                <a:latin typeface="Bookman Old Style" panose="02050604050505020204" pitchFamily="18" charset="0"/>
              </a:rPr>
              <a:t>Uliev</a:t>
            </a:r>
            <a:r>
              <a:rPr lang="en-US" dirty="0" smtClean="0">
                <a:latin typeface="Bookman Old Style" panose="02050604050505020204" pitchFamily="18" charset="0"/>
              </a:rPr>
              <a:t>”</a:t>
            </a:r>
          </a:p>
          <a:p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0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If the given name ends in –a, replace </a:t>
            </a:r>
            <a:r>
              <a:rPr lang="en-US" dirty="0" smtClean="0">
                <a:latin typeface="Bookman Old Style" panose="02050604050505020204" pitchFamily="18" charset="0"/>
              </a:rPr>
              <a:t>ending with </a:t>
            </a:r>
            <a:r>
              <a:rPr lang="en-US" dirty="0">
                <a:latin typeface="Bookman Old Style" panose="02050604050505020204" pitchFamily="18" charset="0"/>
              </a:rPr>
              <a:t>–in</a:t>
            </a:r>
          </a:p>
          <a:p>
            <a:pPr lvl="1"/>
            <a:r>
              <a:rPr lang="en-US" dirty="0">
                <a:latin typeface="Bookman Old Style" panose="02050604050505020204" pitchFamily="18" charset="0"/>
              </a:rPr>
              <a:t>Son of “</a:t>
            </a:r>
            <a:r>
              <a:rPr lang="en-US" dirty="0" err="1">
                <a:latin typeface="Bookman Old Style" panose="02050604050505020204" pitchFamily="18" charset="0"/>
              </a:rPr>
              <a:t>Boroda</a:t>
            </a:r>
            <a:r>
              <a:rPr lang="en-US" dirty="0">
                <a:latin typeface="Bookman Old Style" panose="02050604050505020204" pitchFamily="18" charset="0"/>
              </a:rPr>
              <a:t>” becomes “Borodin</a:t>
            </a:r>
            <a:r>
              <a:rPr lang="en-US" dirty="0" smtClean="0">
                <a:latin typeface="Bookman Old Style" panose="02050604050505020204" pitchFamily="18" charset="0"/>
              </a:rPr>
              <a:t>”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Son of “</a:t>
            </a:r>
            <a:r>
              <a:rPr lang="en-US" dirty="0" err="1" smtClean="0">
                <a:latin typeface="Bookman Old Style" panose="02050604050505020204" pitchFamily="18" charset="0"/>
              </a:rPr>
              <a:t>Guba</a:t>
            </a:r>
            <a:r>
              <a:rPr lang="en-US" dirty="0" smtClean="0">
                <a:latin typeface="Bookman Old Style" panose="02050604050505020204" pitchFamily="18" charset="0"/>
              </a:rPr>
              <a:t>” becomes “</a:t>
            </a:r>
            <a:r>
              <a:rPr lang="en-US" dirty="0" err="1" smtClean="0">
                <a:latin typeface="Bookman Old Style" panose="02050604050505020204" pitchFamily="18" charset="0"/>
              </a:rPr>
              <a:t>Gubin</a:t>
            </a:r>
            <a:r>
              <a:rPr lang="en-US" dirty="0" smtClean="0">
                <a:latin typeface="Bookman Old Style" panose="02050604050505020204" pitchFamily="18" charset="0"/>
              </a:rPr>
              <a:t>”</a:t>
            </a:r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If the given name ends in </a:t>
            </a:r>
            <a:r>
              <a:rPr lang="en-US" dirty="0" smtClean="0">
                <a:latin typeface="Bookman Old Style" panose="02050604050505020204" pitchFamily="18" charset="0"/>
              </a:rPr>
              <a:t>–</a:t>
            </a:r>
            <a:r>
              <a:rPr lang="en-US" dirty="0" err="1" smtClean="0">
                <a:latin typeface="Bookman Old Style" panose="02050604050505020204" pitchFamily="18" charset="0"/>
              </a:rPr>
              <a:t>ia</a:t>
            </a:r>
            <a:r>
              <a:rPr lang="en-US" dirty="0">
                <a:latin typeface="Bookman Old Style" panose="02050604050505020204" pitchFamily="18" charset="0"/>
              </a:rPr>
              <a:t>, replace with </a:t>
            </a:r>
            <a:r>
              <a:rPr lang="en-US" dirty="0" smtClean="0">
                <a:latin typeface="Bookman Old Style" panose="02050604050505020204" pitchFamily="18" charset="0"/>
              </a:rPr>
              <a:t>–</a:t>
            </a:r>
            <a:r>
              <a:rPr lang="en-US" dirty="0" err="1" smtClean="0">
                <a:latin typeface="Bookman Old Style" panose="02050604050505020204" pitchFamily="18" charset="0"/>
              </a:rPr>
              <a:t>yn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>
              <a:latin typeface="Bookman Old Style" panose="02050604050505020204" pitchFamily="18" charset="0"/>
            </a:endParaRPr>
          </a:p>
          <a:p>
            <a:pPr lvl="2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A Dictionary of Period Russian </a:t>
            </a:r>
            <a:r>
              <a:rPr lang="en-US" dirty="0" smtClean="0">
                <a:latin typeface="Bookman Old Style" panose="02050604050505020204" pitchFamily="18" charset="0"/>
              </a:rPr>
              <a:t>Names </a:t>
            </a:r>
            <a:r>
              <a:rPr lang="en-US" dirty="0">
                <a:latin typeface="Bookman Old Style" panose="02050604050505020204" pitchFamily="18" charset="0"/>
              </a:rPr>
              <a:t>by Paul </a:t>
            </a:r>
            <a:r>
              <a:rPr lang="en-US" dirty="0" err="1">
                <a:latin typeface="Bookman Old Style" panose="02050604050505020204" pitchFamily="18" charset="0"/>
              </a:rPr>
              <a:t>Wickenden</a:t>
            </a:r>
            <a:r>
              <a:rPr lang="en-US" dirty="0">
                <a:latin typeface="Bookman Old Style" panose="02050604050505020204" pitchFamily="18" charset="0"/>
              </a:rPr>
              <a:t> of </a:t>
            </a:r>
            <a:r>
              <a:rPr lang="en-US" dirty="0" err="1">
                <a:latin typeface="Bookman Old Style" panose="02050604050505020204" pitchFamily="18" charset="0"/>
              </a:rPr>
              <a:t>Thanet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2</a:t>
            </a:r>
            <a:r>
              <a:rPr lang="en-US" baseline="30000" dirty="0" smtClean="0">
                <a:latin typeface="Bookman Old Style" panose="02050604050505020204" pitchFamily="18" charset="0"/>
              </a:rPr>
              <a:t>nd</a:t>
            </a:r>
            <a:r>
              <a:rPr lang="en-US" dirty="0" smtClean="0">
                <a:latin typeface="Bookman Old Style" panose="02050604050505020204" pitchFamily="18" charset="0"/>
              </a:rPr>
              <a:t> Edition </a:t>
            </a:r>
            <a:r>
              <a:rPr lang="en-US" dirty="0">
                <a:latin typeface="Bookman Old Style" panose="02050604050505020204" pitchFamily="18" charset="0"/>
              </a:rPr>
              <a:t>available free at: </a:t>
            </a:r>
            <a:r>
              <a:rPr lang="en-US" dirty="0">
                <a:latin typeface="Bookman Old Style" panose="02050604050505020204" pitchFamily="18" charset="0"/>
                <a:hlinkClick r:id="rId3"/>
              </a:rPr>
              <a:t>http://heraldry.sca.org/names/paul</a:t>
            </a:r>
            <a:r>
              <a:rPr lang="en-US" dirty="0" smtClean="0">
                <a:latin typeface="Bookman Old Style" panose="02050604050505020204" pitchFamily="18" charset="0"/>
                <a:hlinkClick r:id="rId3"/>
              </a:rPr>
              <a:t>/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3rd Edition can be purchased through the SCA stock clerk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Pretty much the definitive work on Russian names in the SCA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8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If the given name ends in –ii or –</a:t>
            </a:r>
            <a:r>
              <a:rPr lang="en-US" dirty="0" err="1" smtClean="0">
                <a:latin typeface="Bookman Old Style" panose="02050604050505020204" pitchFamily="18" charset="0"/>
              </a:rPr>
              <a:t>iy</a:t>
            </a:r>
            <a:r>
              <a:rPr lang="en-US" dirty="0" smtClean="0">
                <a:latin typeface="Bookman Old Style" panose="02050604050505020204" pitchFamily="18" charset="0"/>
              </a:rPr>
              <a:t>, replace with –'</a:t>
            </a:r>
            <a:r>
              <a:rPr lang="en-US" dirty="0" err="1" smtClean="0">
                <a:latin typeface="Bookman Old Style" panose="02050604050505020204" pitchFamily="18" charset="0"/>
              </a:rPr>
              <a:t>ev</a:t>
            </a:r>
            <a:r>
              <a:rPr lang="en-US" dirty="0" smtClean="0">
                <a:latin typeface="Bookman Old Style" panose="02050604050505020204" pitchFamily="18" charset="0"/>
              </a:rPr>
              <a:t> (' is the Russian soft sign)</a:t>
            </a:r>
          </a:p>
          <a:p>
            <a:pPr lvl="1"/>
            <a:r>
              <a:rPr lang="en-US" dirty="0">
                <a:latin typeface="Bookman Old Style" panose="02050604050505020204" pitchFamily="18" charset="0"/>
              </a:rPr>
              <a:t>Son of </a:t>
            </a:r>
            <a:r>
              <a:rPr lang="en-US" dirty="0" smtClean="0">
                <a:latin typeface="Bookman Old Style" panose="02050604050505020204" pitchFamily="18" charset="0"/>
              </a:rPr>
              <a:t>“</a:t>
            </a:r>
            <a:r>
              <a:rPr lang="en-US" dirty="0" err="1" smtClean="0">
                <a:latin typeface="Bookman Old Style" panose="02050604050505020204" pitchFamily="18" charset="0"/>
              </a:rPr>
              <a:t>Vasilii</a:t>
            </a:r>
            <a:r>
              <a:rPr lang="en-US" dirty="0" smtClean="0">
                <a:latin typeface="Bookman Old Style" panose="02050604050505020204" pitchFamily="18" charset="0"/>
              </a:rPr>
              <a:t>” </a:t>
            </a:r>
            <a:r>
              <a:rPr lang="en-US" dirty="0">
                <a:latin typeface="Bookman Old Style" panose="02050604050505020204" pitchFamily="18" charset="0"/>
              </a:rPr>
              <a:t>becomes </a:t>
            </a:r>
            <a:r>
              <a:rPr lang="en-US" dirty="0" smtClean="0">
                <a:latin typeface="Bookman Old Style" panose="02050604050505020204" pitchFamily="18" charset="0"/>
              </a:rPr>
              <a:t>“</a:t>
            </a:r>
            <a:r>
              <a:rPr lang="en-US" dirty="0" err="1" smtClean="0">
                <a:latin typeface="Bookman Old Style" panose="02050604050505020204" pitchFamily="18" charset="0"/>
              </a:rPr>
              <a:t>Vasil'ev</a:t>
            </a:r>
            <a:r>
              <a:rPr lang="en-US" dirty="0" smtClean="0">
                <a:latin typeface="Bookman Old Style" panose="02050604050505020204" pitchFamily="18" charset="0"/>
              </a:rPr>
              <a:t>”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Very occasionally, the first vowel will be kept, to form “</a:t>
            </a:r>
            <a:r>
              <a:rPr lang="en-US" dirty="0" err="1" smtClean="0">
                <a:latin typeface="Bookman Old Style" panose="02050604050505020204" pitchFamily="18" charset="0"/>
              </a:rPr>
              <a:t>Vasiliev</a:t>
            </a:r>
            <a:r>
              <a:rPr lang="en-US" dirty="0" smtClean="0">
                <a:latin typeface="Bookman Old Style" panose="02050604050505020204" pitchFamily="18" charset="0"/>
              </a:rPr>
              <a:t>”, but this is unusual</a:t>
            </a:r>
            <a:endParaRPr lang="en-US" dirty="0">
              <a:latin typeface="Bookman Old Style" panose="02050604050505020204" pitchFamily="18" charset="0"/>
            </a:endParaRPr>
          </a:p>
          <a:p>
            <a:pPr lvl="1"/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93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If the given name ends in </a:t>
            </a:r>
            <a:r>
              <a:rPr lang="en-US" dirty="0" smtClean="0">
                <a:latin typeface="Bookman Old Style" panose="02050604050505020204" pitchFamily="18" charset="0"/>
              </a:rPr>
              <a:t>a different </a:t>
            </a:r>
            <a:r>
              <a:rPr lang="en-US" dirty="0">
                <a:latin typeface="Bookman Old Style" panose="02050604050505020204" pitchFamily="18" charset="0"/>
              </a:rPr>
              <a:t>vowel, replace vowel with –</a:t>
            </a:r>
            <a:r>
              <a:rPr lang="en-US" dirty="0" err="1">
                <a:latin typeface="Bookman Old Style" panose="02050604050505020204" pitchFamily="18" charset="0"/>
              </a:rPr>
              <a:t>ev</a:t>
            </a:r>
            <a:endParaRPr lang="en-US" dirty="0">
              <a:latin typeface="Bookman Old Style" panose="02050604050505020204" pitchFamily="18" charset="0"/>
            </a:endParaRPr>
          </a:p>
          <a:p>
            <a:pPr lvl="1"/>
            <a:r>
              <a:rPr lang="en-US" dirty="0">
                <a:latin typeface="Bookman Old Style" panose="02050604050505020204" pitchFamily="18" charset="0"/>
              </a:rPr>
              <a:t>Son of “</a:t>
            </a:r>
            <a:r>
              <a:rPr lang="en-US" dirty="0" err="1">
                <a:latin typeface="Bookman Old Style" panose="02050604050505020204" pitchFamily="18" charset="0"/>
              </a:rPr>
              <a:t>Aleksei</a:t>
            </a:r>
            <a:r>
              <a:rPr lang="en-US" dirty="0">
                <a:latin typeface="Bookman Old Style" panose="02050604050505020204" pitchFamily="18" charset="0"/>
              </a:rPr>
              <a:t>” becomes “Alekseev”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If the given name already ends in –</a:t>
            </a:r>
            <a:r>
              <a:rPr lang="en-US" dirty="0" err="1" smtClean="0">
                <a:latin typeface="Bookman Old Style" panose="02050604050505020204" pitchFamily="18" charset="0"/>
              </a:rPr>
              <a:t>ov</a:t>
            </a:r>
            <a:r>
              <a:rPr lang="en-US" dirty="0" smtClean="0">
                <a:latin typeface="Bookman Old Style" panose="02050604050505020204" pitchFamily="18" charset="0"/>
              </a:rPr>
              <a:t> or –</a:t>
            </a:r>
            <a:r>
              <a:rPr lang="en-US" dirty="0" err="1" smtClean="0">
                <a:latin typeface="Bookman Old Style" panose="02050604050505020204" pitchFamily="18" charset="0"/>
              </a:rPr>
              <a:t>ev</a:t>
            </a:r>
            <a:r>
              <a:rPr lang="en-US" dirty="0" smtClean="0">
                <a:latin typeface="Bookman Old Style" panose="02050604050505020204" pitchFamily="18" charset="0"/>
              </a:rPr>
              <a:t>, add –</a:t>
            </a:r>
            <a:r>
              <a:rPr lang="en-US" dirty="0" err="1" smtClean="0">
                <a:latin typeface="Bookman Old Style" panose="02050604050505020204" pitchFamily="18" charset="0"/>
              </a:rPr>
              <a:t>lov</a:t>
            </a:r>
            <a:r>
              <a:rPr lang="en-US" dirty="0" smtClean="0">
                <a:latin typeface="Bookman Old Style" panose="02050604050505020204" pitchFamily="18" charset="0"/>
              </a:rPr>
              <a:t> or –</a:t>
            </a:r>
            <a:r>
              <a:rPr lang="en-US" dirty="0" err="1" smtClean="0">
                <a:latin typeface="Bookman Old Style" panose="02050604050505020204" pitchFamily="18" charset="0"/>
              </a:rPr>
              <a:t>lev</a:t>
            </a:r>
            <a:r>
              <a:rPr lang="en-US" dirty="0" smtClean="0">
                <a:latin typeface="Bookman Old Style" panose="02050604050505020204" pitchFamily="18" charset="0"/>
              </a:rPr>
              <a:t>, respectively</a:t>
            </a:r>
          </a:p>
          <a:p>
            <a:pPr marL="742950" lvl="2" indent="-342900"/>
            <a:r>
              <a:rPr lang="en-US" dirty="0">
                <a:latin typeface="Bookman Old Style" panose="02050604050505020204" pitchFamily="18" charset="0"/>
              </a:rPr>
              <a:t>Son of “</a:t>
            </a:r>
            <a:r>
              <a:rPr lang="en-US" dirty="0" err="1">
                <a:latin typeface="Bookman Old Style" panose="02050604050505020204" pitchFamily="18" charset="0"/>
              </a:rPr>
              <a:t>Iev</a:t>
            </a:r>
            <a:r>
              <a:rPr lang="en-US" dirty="0">
                <a:latin typeface="Bookman Old Style" panose="02050604050505020204" pitchFamily="18" charset="0"/>
              </a:rPr>
              <a:t>” becomes </a:t>
            </a:r>
            <a:r>
              <a:rPr lang="en-US" dirty="0" smtClean="0">
                <a:latin typeface="Bookman Old Style" panose="02050604050505020204" pitchFamily="18" charset="0"/>
              </a:rPr>
              <a:t>“</a:t>
            </a:r>
            <a:r>
              <a:rPr lang="en-US" dirty="0" err="1" smtClean="0">
                <a:latin typeface="Bookman Old Style" panose="02050604050505020204" pitchFamily="18" charset="0"/>
              </a:rPr>
              <a:t>Ievlev</a:t>
            </a:r>
            <a:r>
              <a:rPr lang="en-US" dirty="0" smtClean="0">
                <a:latin typeface="Bookman Old Style" panose="02050604050505020204" pitchFamily="18" charset="0"/>
              </a:rPr>
              <a:t>”</a:t>
            </a:r>
          </a:p>
          <a:p>
            <a:pPr marL="742950" lvl="2" indent="-342900"/>
            <a:r>
              <a:rPr lang="en-US" dirty="0" smtClean="0">
                <a:latin typeface="Bookman Old Style" panose="02050604050505020204" pitchFamily="18" charset="0"/>
              </a:rPr>
              <a:t>Son of “</a:t>
            </a:r>
            <a:r>
              <a:rPr lang="en-US" dirty="0" err="1" smtClean="0">
                <a:latin typeface="Bookman Old Style" panose="02050604050505020204" pitchFamily="18" charset="0"/>
              </a:rPr>
              <a:t>Iakov</a:t>
            </a:r>
            <a:r>
              <a:rPr lang="en-US" dirty="0" smtClean="0">
                <a:latin typeface="Bookman Old Style" panose="02050604050505020204" pitchFamily="18" charset="0"/>
              </a:rPr>
              <a:t>” becomes “</a:t>
            </a:r>
            <a:r>
              <a:rPr lang="en-US" dirty="0" err="1" smtClean="0">
                <a:latin typeface="Bookman Old Style" panose="02050604050505020204" pitchFamily="18" charset="0"/>
              </a:rPr>
              <a:t>Iakovlev</a:t>
            </a:r>
            <a:r>
              <a:rPr lang="en-US" dirty="0" smtClean="0">
                <a:latin typeface="Bookman Old Style" panose="02050604050505020204" pitchFamily="18" charset="0"/>
              </a:rPr>
              <a:t>”</a:t>
            </a:r>
            <a:endParaRPr lang="en-US" dirty="0">
              <a:latin typeface="Bookman Old Style" panose="02050604050505020204" pitchFamily="18" charset="0"/>
            </a:endParaRPr>
          </a:p>
          <a:p>
            <a:endParaRPr lang="en-US" dirty="0">
              <a:latin typeface="Bookman Old Style" panose="02050604050505020204" pitchFamily="18" charset="0"/>
            </a:endParaRPr>
          </a:p>
          <a:p>
            <a:pPr lvl="1"/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76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The simple patronymic, transformed as above, is by far the most common byname construction in period Russian</a:t>
            </a:r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Often, the word ‘</a:t>
            </a:r>
            <a:r>
              <a:rPr lang="en-US" dirty="0" err="1" smtClean="0">
                <a:latin typeface="Bookman Old Style" panose="02050604050505020204" pitchFamily="18" charset="0"/>
              </a:rPr>
              <a:t>syn</a:t>
            </a:r>
            <a:r>
              <a:rPr lang="en-US" dirty="0" smtClean="0">
                <a:latin typeface="Bookman Old Style" panose="02050604050505020204" pitchFamily="18" charset="0"/>
              </a:rPr>
              <a:t>’ (son) was added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More commonly after the patronymic</a:t>
            </a:r>
          </a:p>
          <a:p>
            <a:pPr lvl="2"/>
            <a:r>
              <a:rPr lang="en-US" dirty="0" err="1" smtClean="0">
                <a:latin typeface="Bookman Old Style" panose="02050604050505020204" pitchFamily="18" charset="0"/>
              </a:rPr>
              <a:t>Vasilii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Ivanov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syn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Can also come before the patronymic</a:t>
            </a:r>
          </a:p>
          <a:p>
            <a:pPr lvl="2"/>
            <a:r>
              <a:rPr lang="en-US" dirty="0" err="1" smtClean="0">
                <a:latin typeface="Bookman Old Style" panose="02050604050505020204" pitchFamily="18" charset="0"/>
              </a:rPr>
              <a:t>Vasilii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syn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Ivanov</a:t>
            </a:r>
            <a:endParaRPr lang="en-US" dirty="0">
              <a:latin typeface="Bookman Old Style" panose="02050604050505020204" pitchFamily="18" charset="0"/>
            </a:endParaRPr>
          </a:p>
          <a:p>
            <a:pPr lvl="1"/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0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When father has two given names, just one or both names may be used to form the patronymic</a:t>
            </a:r>
          </a:p>
          <a:p>
            <a:pPr lvl="1"/>
            <a:r>
              <a:rPr lang="en-US" dirty="0" err="1" smtClean="0">
                <a:latin typeface="Bookman Old Style" panose="02050604050505020204" pitchFamily="18" charset="0"/>
              </a:rPr>
              <a:t>Vasilii</a:t>
            </a:r>
            <a:r>
              <a:rPr lang="en-US" dirty="0" smtClean="0">
                <a:latin typeface="Bookman Old Style" panose="02050604050505020204" pitchFamily="18" charset="0"/>
              </a:rPr>
              <a:t>, son of Ivan </a:t>
            </a:r>
            <a:r>
              <a:rPr lang="en-US" dirty="0" err="1" smtClean="0">
                <a:latin typeface="Bookman Old Style" panose="02050604050505020204" pitchFamily="18" charset="0"/>
              </a:rPr>
              <a:t>Guba</a:t>
            </a:r>
            <a:r>
              <a:rPr lang="en-US" dirty="0" smtClean="0">
                <a:latin typeface="Bookman Old Style" panose="02050604050505020204" pitchFamily="18" charset="0"/>
              </a:rPr>
              <a:t> could </a:t>
            </a:r>
            <a:r>
              <a:rPr lang="en-US" dirty="0">
                <a:latin typeface="Bookman Old Style" panose="02050604050505020204" pitchFamily="18" charset="0"/>
              </a:rPr>
              <a:t>be known </a:t>
            </a:r>
            <a:r>
              <a:rPr lang="en-US" dirty="0" smtClean="0">
                <a:latin typeface="Bookman Old Style" panose="02050604050505020204" pitchFamily="18" charset="0"/>
              </a:rPr>
              <a:t>as:</a:t>
            </a:r>
          </a:p>
          <a:p>
            <a:pPr lvl="2"/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Vasilii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Ivanov</a:t>
            </a:r>
            <a:endParaRPr lang="en-US" dirty="0">
              <a:latin typeface="Bookman Old Style" panose="02050604050505020204" pitchFamily="18" charset="0"/>
            </a:endParaRPr>
          </a:p>
          <a:p>
            <a:pPr lvl="2"/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Vasilii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Gubin</a:t>
            </a:r>
            <a:endParaRPr lang="en-US" dirty="0">
              <a:latin typeface="Bookman Old Style" panose="02050604050505020204" pitchFamily="18" charset="0"/>
            </a:endParaRPr>
          </a:p>
          <a:p>
            <a:pPr lvl="2"/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Vasilii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Ivanov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Gubin</a:t>
            </a:r>
            <a:endParaRPr lang="en-US" dirty="0">
              <a:latin typeface="Bookman Old Style" panose="02050604050505020204" pitchFamily="18" charset="0"/>
            </a:endParaRPr>
          </a:p>
          <a:p>
            <a:pPr lvl="2"/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4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If ‘</a:t>
            </a:r>
            <a:r>
              <a:rPr lang="en-US" dirty="0" err="1" smtClean="0">
                <a:latin typeface="Bookman Old Style" panose="02050604050505020204" pitchFamily="18" charset="0"/>
              </a:rPr>
              <a:t>syn</a:t>
            </a:r>
            <a:r>
              <a:rPr lang="en-US" dirty="0" smtClean="0">
                <a:latin typeface="Bookman Old Style" panose="02050604050505020204" pitchFamily="18" charset="0"/>
              </a:rPr>
              <a:t>’ is used, it can go before the first patronymic, between the patronymics, or, rarely, after the second patronymic</a:t>
            </a:r>
          </a:p>
          <a:p>
            <a:pPr lvl="1"/>
            <a:r>
              <a:rPr lang="en-US" dirty="0" err="1">
                <a:latin typeface="Bookman Old Style" panose="02050604050505020204" pitchFamily="18" charset="0"/>
              </a:rPr>
              <a:t>Vasilii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Ivanov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syn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Gubin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r>
              <a:rPr lang="en-US" dirty="0" err="1">
                <a:latin typeface="Bookman Old Style" panose="02050604050505020204" pitchFamily="18" charset="0"/>
              </a:rPr>
              <a:t>Vasilii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syn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Ivanov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Gubin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r>
              <a:rPr lang="en-US" dirty="0" err="1">
                <a:latin typeface="Bookman Old Style" panose="02050604050505020204" pitchFamily="18" charset="0"/>
              </a:rPr>
              <a:t>Vasilii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Ivanov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Gubin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syn</a:t>
            </a:r>
            <a:r>
              <a:rPr lang="en-US" dirty="0" smtClean="0">
                <a:latin typeface="Bookman Old Style" panose="02050604050505020204" pitchFamily="18" charset="0"/>
              </a:rPr>
              <a:t> (rare)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7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If the grandfather is famous, the grandfather’s name can be used, in patronymic form, with the word ‘</a:t>
            </a:r>
            <a:r>
              <a:rPr lang="en-US" dirty="0" err="1" smtClean="0">
                <a:latin typeface="Bookman Old Style" panose="02050604050505020204" pitchFamily="18" charset="0"/>
              </a:rPr>
              <a:t>vnuk</a:t>
            </a:r>
            <a:r>
              <a:rPr lang="en-US" dirty="0" smtClean="0">
                <a:latin typeface="Bookman Old Style" panose="02050604050505020204" pitchFamily="18" charset="0"/>
              </a:rPr>
              <a:t>’ (grandson) added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‘</a:t>
            </a:r>
            <a:r>
              <a:rPr lang="en-US" dirty="0" err="1" smtClean="0">
                <a:latin typeface="Bookman Old Style" panose="02050604050505020204" pitchFamily="18" charset="0"/>
              </a:rPr>
              <a:t>Vnuk</a:t>
            </a:r>
            <a:r>
              <a:rPr lang="en-US" dirty="0" smtClean="0">
                <a:latin typeface="Bookman Old Style" panose="02050604050505020204" pitchFamily="18" charset="0"/>
              </a:rPr>
              <a:t>’ is used in the same way as ‘</a:t>
            </a:r>
            <a:r>
              <a:rPr lang="en-US" dirty="0" err="1" smtClean="0">
                <a:latin typeface="Bookman Old Style" panose="02050604050505020204" pitchFamily="18" charset="0"/>
              </a:rPr>
              <a:t>syn</a:t>
            </a:r>
            <a:r>
              <a:rPr lang="en-US" dirty="0" smtClean="0">
                <a:latin typeface="Bookman Old Style" panose="02050604050505020204" pitchFamily="18" charset="0"/>
              </a:rPr>
              <a:t>’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In </a:t>
            </a:r>
            <a:r>
              <a:rPr lang="en-US" dirty="0" err="1" smtClean="0">
                <a:latin typeface="Bookman Old Style" panose="02050604050505020204" pitchFamily="18" charset="0"/>
              </a:rPr>
              <a:t>exteme</a:t>
            </a:r>
            <a:r>
              <a:rPr lang="en-US" dirty="0" smtClean="0">
                <a:latin typeface="Bookman Old Style" panose="02050604050505020204" pitchFamily="18" charset="0"/>
              </a:rPr>
              <a:t> cases, ‘</a:t>
            </a:r>
            <a:r>
              <a:rPr lang="en-US" dirty="0" err="1" smtClean="0">
                <a:latin typeface="Bookman Old Style" panose="02050604050505020204" pitchFamily="18" charset="0"/>
              </a:rPr>
              <a:t>pravnuk</a:t>
            </a:r>
            <a:r>
              <a:rPr lang="en-US" dirty="0" smtClean="0">
                <a:latin typeface="Bookman Old Style" panose="02050604050505020204" pitchFamily="18" charset="0"/>
              </a:rPr>
              <a:t>’ (great-grandson) and even ‘</a:t>
            </a:r>
            <a:r>
              <a:rPr lang="en-US" dirty="0" err="1" smtClean="0">
                <a:latin typeface="Bookman Old Style" panose="02050604050505020204" pitchFamily="18" charset="0"/>
              </a:rPr>
              <a:t>pra-pravnuk</a:t>
            </a:r>
            <a:r>
              <a:rPr lang="en-US" dirty="0" smtClean="0">
                <a:latin typeface="Bookman Old Style" panose="02050604050505020204" pitchFamily="18" charset="0"/>
              </a:rPr>
              <a:t>’ (great-great-grandson) can be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The patronymic (the last one if there are two) may also be placed in the genitive case, showing a greater degree of possession</a:t>
            </a:r>
          </a:p>
          <a:p>
            <a:pPr lvl="1"/>
            <a:r>
              <a:rPr lang="en-US" dirty="0" err="1">
                <a:latin typeface="Bookman Old Style" panose="02050604050505020204" pitchFamily="18" charset="0"/>
              </a:rPr>
              <a:t>Vasilii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Ivanov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syn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Gubina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This can be formed by taking the modified patronymic and placing it into genitive case, or by taking the unmarked father’s given name and putting that into genitive case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Russian cases are beyond the scope of this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9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In some cases, patronymics used the ‘-</a:t>
            </a:r>
            <a:r>
              <a:rPr lang="en-US" dirty="0" err="1" smtClean="0">
                <a:latin typeface="Bookman Old Style" panose="02050604050505020204" pitchFamily="18" charset="0"/>
              </a:rPr>
              <a:t>ich</a:t>
            </a:r>
            <a:r>
              <a:rPr lang="en-US" dirty="0" smtClean="0">
                <a:latin typeface="Bookman Old Style" panose="02050604050505020204" pitchFamily="18" charset="0"/>
              </a:rPr>
              <a:t>’ ending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This ending was popular in Novgorod and Pskov among the upper classes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By the 16</a:t>
            </a:r>
            <a:r>
              <a:rPr lang="en-US" baseline="30000" dirty="0" smtClean="0">
                <a:latin typeface="Bookman Old Style" panose="02050604050505020204" pitchFamily="18" charset="0"/>
              </a:rPr>
              <a:t>th</a:t>
            </a:r>
            <a:r>
              <a:rPr lang="en-US" dirty="0" smtClean="0">
                <a:latin typeface="Bookman Old Style" panose="02050604050505020204" pitchFamily="18" charset="0"/>
              </a:rPr>
              <a:t> and 17</a:t>
            </a:r>
            <a:r>
              <a:rPr lang="en-US" baseline="30000" dirty="0" smtClean="0">
                <a:latin typeface="Bookman Old Style" panose="02050604050505020204" pitchFamily="18" charset="0"/>
              </a:rPr>
              <a:t>th</a:t>
            </a:r>
            <a:r>
              <a:rPr lang="en-US" dirty="0" smtClean="0">
                <a:latin typeface="Bookman Old Style" panose="02050604050505020204" pitchFamily="18" charset="0"/>
              </a:rPr>
              <a:t> centuries, this ending was restricted to the highest nobility (boyars and high court official) and required the tsar’s permission to use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In most cases, simply adding “-</a:t>
            </a:r>
            <a:r>
              <a:rPr lang="en-US" dirty="0" err="1" smtClean="0">
                <a:latin typeface="Bookman Old Style" panose="02050604050505020204" pitchFamily="18" charset="0"/>
              </a:rPr>
              <a:t>ich</a:t>
            </a:r>
            <a:r>
              <a:rPr lang="en-US" dirty="0" smtClean="0">
                <a:latin typeface="Bookman Old Style" panose="02050604050505020204" pitchFamily="18" charset="0"/>
              </a:rPr>
              <a:t>” to the basic patronymic formation is correct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6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In some cases, patronymics used the ‘-</a:t>
            </a:r>
            <a:r>
              <a:rPr lang="en-US" dirty="0" err="1" smtClean="0">
                <a:latin typeface="Bookman Old Style" panose="02050604050505020204" pitchFamily="18" charset="0"/>
              </a:rPr>
              <a:t>ich</a:t>
            </a:r>
            <a:r>
              <a:rPr lang="en-US" dirty="0" smtClean="0">
                <a:latin typeface="Bookman Old Style" panose="02050604050505020204" pitchFamily="18" charset="0"/>
              </a:rPr>
              <a:t>’ ending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This ending would only be used with a single name of a two-name patronymic, most often the Christian one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But can mix-and-match when using multi-generational patronymics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Never used with the genitive formation</a:t>
            </a:r>
          </a:p>
          <a:p>
            <a:pPr lvl="1"/>
            <a:r>
              <a:rPr lang="en-US" dirty="0" err="1" smtClean="0">
                <a:latin typeface="Bookman Old Style" panose="02050604050505020204" pitchFamily="18" charset="0"/>
              </a:rPr>
              <a:t>Vasilii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Ivanovich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r>
              <a:rPr lang="en-US" dirty="0" err="1" smtClean="0">
                <a:latin typeface="Bookman Old Style" panose="02050604050505020204" pitchFamily="18" charset="0"/>
              </a:rPr>
              <a:t>Vasilii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Ivanich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r>
              <a:rPr lang="en-US" dirty="0" err="1" smtClean="0">
                <a:latin typeface="Bookman Old Style" panose="02050604050505020204" pitchFamily="18" charset="0"/>
              </a:rPr>
              <a:t>Vasilii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Gubinich</a:t>
            </a:r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6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In earlier period (10-13C) an additional formation was used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Names adding in ‘-</a:t>
            </a:r>
            <a:r>
              <a:rPr lang="en-US" dirty="0" err="1" smtClean="0">
                <a:latin typeface="Bookman Old Style" panose="02050604050505020204" pitchFamily="18" charset="0"/>
              </a:rPr>
              <a:t>av</a:t>
            </a:r>
            <a:r>
              <a:rPr lang="en-US" dirty="0" smtClean="0">
                <a:latin typeface="Bookman Old Style" panose="02050604050505020204" pitchFamily="18" charset="0"/>
              </a:rPr>
              <a:t>’ could be put in patronymic form by adding “ –l’ “ at the end</a:t>
            </a:r>
          </a:p>
          <a:p>
            <a:pPr lvl="1"/>
            <a:r>
              <a:rPr lang="en-US" dirty="0" err="1" smtClean="0">
                <a:latin typeface="Bookman Old Style" panose="02050604050505020204" pitchFamily="18" charset="0"/>
              </a:rPr>
              <a:t>Iaroslav</a:t>
            </a:r>
            <a:r>
              <a:rPr lang="en-US" dirty="0" smtClean="0">
                <a:latin typeface="Bookman Old Style" panose="02050604050505020204" pitchFamily="18" charset="0"/>
              </a:rPr>
              <a:t> becomes </a:t>
            </a:r>
            <a:r>
              <a:rPr lang="en-US" dirty="0" err="1" smtClean="0">
                <a:latin typeface="Bookman Old Style" panose="02050604050505020204" pitchFamily="18" charset="0"/>
              </a:rPr>
              <a:t>Iaroslavl</a:t>
            </a:r>
            <a:r>
              <a:rPr lang="en-US" dirty="0" smtClean="0">
                <a:latin typeface="Bookman Old Style" panose="02050604050505020204" pitchFamily="18" charset="0"/>
              </a:rPr>
              <a:t>’</a:t>
            </a: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7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Given Name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Main personal name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Usually given at birth or naming ceremony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The modern “First Name” is a given name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Some cultures allow multiple given names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Such as modern “middle”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1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Prince </a:t>
            </a:r>
            <a:r>
              <a:rPr lang="en-US" dirty="0" err="1">
                <a:latin typeface="Bookman Old Style" panose="02050604050505020204" pitchFamily="18" charset="0"/>
              </a:rPr>
              <a:t>Vladimer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Sviatoslavich</a:t>
            </a:r>
            <a:r>
              <a:rPr lang="en-US" dirty="0">
                <a:latin typeface="Bookman Old Style" panose="02050604050505020204" pitchFamily="18" charset="0"/>
              </a:rPr>
              <a:t>, </a:t>
            </a:r>
            <a:r>
              <a:rPr lang="en-US" dirty="0" err="1">
                <a:latin typeface="Bookman Old Style" panose="02050604050505020204" pitchFamily="18" charset="0"/>
              </a:rPr>
              <a:t>vnuk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Vsevolod</a:t>
            </a:r>
            <a:r>
              <a:rPr lang="en-US" dirty="0">
                <a:latin typeface="Bookman Old Style" panose="02050604050505020204" pitchFamily="18" charset="0"/>
              </a:rPr>
              <a:t>, </a:t>
            </a:r>
            <a:r>
              <a:rPr lang="en-US" dirty="0" err="1">
                <a:latin typeface="Bookman Old Style" panose="02050604050505020204" pitchFamily="18" charset="0"/>
              </a:rPr>
              <a:t>pravnuk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Olgov</a:t>
            </a:r>
            <a:r>
              <a:rPr lang="en-US" dirty="0">
                <a:latin typeface="Bookman Old Style" panose="02050604050505020204" pitchFamily="18" charset="0"/>
              </a:rPr>
              <a:t>, </a:t>
            </a:r>
            <a:r>
              <a:rPr lang="en-US" dirty="0" err="1">
                <a:latin typeface="Bookman Old Style" panose="02050604050505020204" pitchFamily="18" charset="0"/>
              </a:rPr>
              <a:t>pravnuk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Sviatoslavl</a:t>
            </a:r>
            <a:r>
              <a:rPr lang="en-US" dirty="0">
                <a:latin typeface="Bookman Old Style" panose="02050604050505020204" pitchFamily="18" charset="0"/>
              </a:rPr>
              <a:t>', </a:t>
            </a:r>
            <a:r>
              <a:rPr lang="en-US" dirty="0" err="1">
                <a:latin typeface="Bookman Old Style" panose="02050604050505020204" pitchFamily="18" charset="0"/>
              </a:rPr>
              <a:t>prapravnuk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Iaroslavl</a:t>
            </a:r>
            <a:r>
              <a:rPr lang="en-US" dirty="0">
                <a:latin typeface="Bookman Old Style" panose="02050604050505020204" pitchFamily="18" charset="0"/>
              </a:rPr>
              <a:t>' </a:t>
            </a:r>
            <a:r>
              <a:rPr lang="en-US" dirty="0" smtClean="0">
                <a:latin typeface="Bookman Old Style" panose="02050604050505020204" pitchFamily="18" charset="0"/>
              </a:rPr>
              <a:t>[1176]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Given name: </a:t>
            </a:r>
            <a:r>
              <a:rPr lang="en-US" dirty="0" err="1" smtClean="0">
                <a:latin typeface="Bookman Old Style" panose="02050604050505020204" pitchFamily="18" charset="0"/>
              </a:rPr>
              <a:t>Vladimer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r>
              <a:rPr lang="en-US" dirty="0" err="1" smtClean="0">
                <a:latin typeface="Bookman Old Style" panose="02050604050505020204" pitchFamily="18" charset="0"/>
              </a:rPr>
              <a:t>Sviatoslav</a:t>
            </a:r>
            <a:r>
              <a:rPr lang="en-US" dirty="0" smtClean="0">
                <a:latin typeface="Bookman Old Style" panose="02050604050505020204" pitchFamily="18" charset="0"/>
              </a:rPr>
              <a:t> – father</a:t>
            </a:r>
          </a:p>
          <a:p>
            <a:pPr lvl="1"/>
            <a:r>
              <a:rPr lang="en-US" dirty="0" err="1" smtClean="0">
                <a:latin typeface="Bookman Old Style" panose="02050604050505020204" pitchFamily="18" charset="0"/>
              </a:rPr>
              <a:t>Vsevolod</a:t>
            </a:r>
            <a:r>
              <a:rPr lang="en-US" dirty="0" smtClean="0">
                <a:latin typeface="Bookman Old Style" panose="02050604050505020204" pitchFamily="18" charset="0"/>
              </a:rPr>
              <a:t> – grandfather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Oleg – great-grandfather</a:t>
            </a:r>
          </a:p>
          <a:p>
            <a:pPr lvl="1"/>
            <a:r>
              <a:rPr lang="en-US" dirty="0" err="1" smtClean="0">
                <a:latin typeface="Bookman Old Style" panose="02050604050505020204" pitchFamily="18" charset="0"/>
              </a:rPr>
              <a:t>Sviatoslav</a:t>
            </a:r>
            <a:r>
              <a:rPr lang="en-US" dirty="0" smtClean="0">
                <a:latin typeface="Bookman Old Style" panose="02050604050505020204" pitchFamily="18" charset="0"/>
              </a:rPr>
              <a:t> – great-grandfather</a:t>
            </a:r>
          </a:p>
          <a:p>
            <a:pPr lvl="1"/>
            <a:r>
              <a:rPr lang="en-US" dirty="0" err="1" smtClean="0">
                <a:latin typeface="Bookman Old Style" panose="02050604050505020204" pitchFamily="18" charset="0"/>
              </a:rPr>
              <a:t>Iaroslav</a:t>
            </a:r>
            <a:r>
              <a:rPr lang="en-US" dirty="0" smtClean="0">
                <a:latin typeface="Bookman Old Style" panose="02050604050505020204" pitchFamily="18" charset="0"/>
              </a:rPr>
              <a:t> – great-great grandfather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2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Feminine 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Due to the low social status and lack of legal rights of women in Russian society, feminine names, including patronymics, are much harder to come by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72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Feminine 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Most feminine patronymics are formed exactly as the masculine patronymic, and then put into the feminine gender, by adding ‘-a’ at the end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Alekseev becomes </a:t>
            </a:r>
            <a:r>
              <a:rPr lang="en-US" dirty="0" err="1" smtClean="0">
                <a:latin typeface="Bookman Old Style" panose="02050604050505020204" pitchFamily="18" charset="0"/>
              </a:rPr>
              <a:t>Alekseeva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r>
              <a:rPr lang="en-US" dirty="0" err="1" smtClean="0">
                <a:latin typeface="Bookman Old Style" panose="02050604050505020204" pitchFamily="18" charset="0"/>
              </a:rPr>
              <a:t>Antonov</a:t>
            </a:r>
            <a:r>
              <a:rPr lang="en-US" dirty="0" smtClean="0">
                <a:latin typeface="Bookman Old Style" panose="02050604050505020204" pitchFamily="18" charset="0"/>
              </a:rPr>
              <a:t> becomes </a:t>
            </a:r>
            <a:r>
              <a:rPr lang="en-US" dirty="0" err="1" smtClean="0">
                <a:latin typeface="Bookman Old Style" panose="02050604050505020204" pitchFamily="18" charset="0"/>
              </a:rPr>
              <a:t>Antonova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r>
              <a:rPr lang="en-US" dirty="0" err="1" smtClean="0">
                <a:latin typeface="Bookman Old Style" panose="02050604050505020204" pitchFamily="18" charset="0"/>
              </a:rPr>
              <a:t>Mikhailovich</a:t>
            </a:r>
            <a:r>
              <a:rPr lang="en-US" dirty="0" smtClean="0">
                <a:latin typeface="Bookman Old Style" panose="02050604050505020204" pitchFamily="18" charset="0"/>
              </a:rPr>
              <a:t> becomes </a:t>
            </a:r>
            <a:r>
              <a:rPr lang="en-US" dirty="0" err="1" smtClean="0">
                <a:latin typeface="Bookman Old Style" panose="02050604050505020204" pitchFamily="18" charset="0"/>
              </a:rPr>
              <a:t>Mikhailovicha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17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Feminine 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Most commonly, especially in late period, is the familial form which takes the form of “patronymic + </a:t>
            </a:r>
            <a:r>
              <a:rPr lang="en-US" dirty="0" err="1" smtClean="0">
                <a:latin typeface="Bookman Old Style" panose="02050604050505020204" pitchFamily="18" charset="0"/>
              </a:rPr>
              <a:t>doch</a:t>
            </a:r>
            <a:r>
              <a:rPr lang="en-US" dirty="0" smtClean="0">
                <a:latin typeface="Bookman Old Style" panose="02050604050505020204" pitchFamily="18" charset="0"/>
              </a:rPr>
              <a:t>’ “ (</a:t>
            </a:r>
            <a:r>
              <a:rPr lang="en-US" dirty="0" err="1" smtClean="0">
                <a:latin typeface="Bookman Old Style" panose="02050604050505020204" pitchFamily="18" charset="0"/>
              </a:rPr>
              <a:t>doch</a:t>
            </a:r>
            <a:r>
              <a:rPr lang="en-US" dirty="0" smtClean="0">
                <a:latin typeface="Bookman Old Style" panose="02050604050505020204" pitchFamily="18" charset="0"/>
              </a:rPr>
              <a:t>’ mean daughter)</a:t>
            </a:r>
          </a:p>
          <a:p>
            <a:pPr lvl="1"/>
            <a:r>
              <a:rPr lang="en-US" dirty="0" err="1" smtClean="0">
                <a:latin typeface="Bookman Old Style" panose="02050604050505020204" pitchFamily="18" charset="0"/>
              </a:rPr>
              <a:t>Makrina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Dmitrieva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doch</a:t>
            </a:r>
            <a:r>
              <a:rPr lang="en-US" dirty="0">
                <a:latin typeface="Bookman Old Style" panose="02050604050505020204" pitchFamily="18" charset="0"/>
              </a:rPr>
              <a:t>' (1570</a:t>
            </a:r>
            <a:r>
              <a:rPr lang="en-US" dirty="0" smtClean="0">
                <a:latin typeface="Bookman Old Style" panose="02050604050505020204" pitchFamily="18" charset="0"/>
              </a:rPr>
              <a:t>)</a:t>
            </a: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64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Feminine 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Upon being married, the same construction can be used with the husband’s name and “</a:t>
            </a:r>
            <a:r>
              <a:rPr lang="en-US" dirty="0" err="1" smtClean="0">
                <a:latin typeface="Bookman Old Style" panose="02050604050505020204" pitchFamily="18" charset="0"/>
              </a:rPr>
              <a:t>zhena</a:t>
            </a:r>
            <a:r>
              <a:rPr lang="en-US" dirty="0" smtClean="0">
                <a:latin typeface="Bookman Old Style" panose="02050604050505020204" pitchFamily="18" charset="0"/>
              </a:rPr>
              <a:t>” (wife) instead of “</a:t>
            </a:r>
            <a:r>
              <a:rPr lang="en-US" dirty="0" err="1" smtClean="0">
                <a:latin typeface="Bookman Old Style" panose="02050604050505020204" pitchFamily="18" charset="0"/>
              </a:rPr>
              <a:t>doch</a:t>
            </a:r>
            <a:r>
              <a:rPr lang="en-US" dirty="0" smtClean="0">
                <a:latin typeface="Bookman Old Style" panose="02050604050505020204" pitchFamily="18" charset="0"/>
              </a:rPr>
              <a:t>’ “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Usually, the husband’s patronymic (or other byname) would also be used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All elements placed into the feminine gender</a:t>
            </a:r>
          </a:p>
          <a:p>
            <a:pPr lvl="1"/>
            <a:r>
              <a:rPr lang="fi-FI" dirty="0">
                <a:latin typeface="Bookman Old Style" panose="02050604050505020204" pitchFamily="18" charset="0"/>
              </a:rPr>
              <a:t>Katerinka Stepanova zhena Proniakina (1538-9</a:t>
            </a:r>
            <a:r>
              <a:rPr lang="fi-FI" dirty="0" smtClean="0">
                <a:latin typeface="Bookman Old Style" panose="02050604050505020204" pitchFamily="18" charset="0"/>
              </a:rPr>
              <a:t>) – Katerinka, wife of Stepan Proniakin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28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Feminine 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Other relationship markers include: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mat‘ – mother of</a:t>
            </a:r>
          </a:p>
          <a:p>
            <a:pPr lvl="1"/>
            <a:r>
              <a:rPr lang="en-US" dirty="0" err="1" smtClean="0">
                <a:latin typeface="Bookman Old Style" panose="02050604050505020204" pitchFamily="18" charset="0"/>
              </a:rPr>
              <a:t>vdova</a:t>
            </a:r>
            <a:r>
              <a:rPr lang="en-US" dirty="0" smtClean="0">
                <a:latin typeface="Bookman Old Style" panose="02050604050505020204" pitchFamily="18" charset="0"/>
              </a:rPr>
              <a:t> – widow of</a:t>
            </a:r>
          </a:p>
          <a:p>
            <a:pPr lvl="1"/>
            <a:r>
              <a:rPr lang="en-US" dirty="0" err="1" smtClean="0">
                <a:latin typeface="Bookman Old Style" panose="02050604050505020204" pitchFamily="18" charset="0"/>
              </a:rPr>
              <a:t>devka</a:t>
            </a:r>
            <a:r>
              <a:rPr lang="en-US" dirty="0" smtClean="0">
                <a:latin typeface="Bookman Old Style" panose="02050604050505020204" pitchFamily="18" charset="0"/>
              </a:rPr>
              <a:t> – mistress or servant of</a:t>
            </a: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3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Feminine 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Combination of father’s and husband’s names were used, using the conjunction “a” (and/but)</a:t>
            </a:r>
          </a:p>
          <a:p>
            <a:pPr lvl="1"/>
            <a:r>
              <a:rPr lang="it-IT" dirty="0">
                <a:latin typeface="Bookman Old Style" panose="02050604050505020204" pitchFamily="18" charset="0"/>
              </a:rPr>
              <a:t>Varvara Avdeeva doch', a Stepanova zhena Ivanova (</a:t>
            </a:r>
            <a:r>
              <a:rPr lang="it-IT" dirty="0" smtClean="0">
                <a:latin typeface="Bookman Old Style" panose="02050604050505020204" pitchFamily="18" charset="0"/>
              </a:rPr>
              <a:t>1610) – Varvara, daughter of Avdei, wife of Stepan Ivanov</a:t>
            </a:r>
          </a:p>
          <a:p>
            <a:pPr marL="914400" lvl="2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28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Feminine Patronymics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Modern ending is often “-</a:t>
            </a:r>
            <a:r>
              <a:rPr lang="en-US" dirty="0" err="1" smtClean="0">
                <a:latin typeface="Bookman Old Style" panose="02050604050505020204" pitchFamily="18" charset="0"/>
              </a:rPr>
              <a:t>ovna</a:t>
            </a:r>
            <a:r>
              <a:rPr lang="en-US" dirty="0" smtClean="0">
                <a:latin typeface="Bookman Old Style" panose="02050604050505020204" pitchFamily="18" charset="0"/>
              </a:rPr>
              <a:t>” or “-</a:t>
            </a:r>
            <a:r>
              <a:rPr lang="en-US" dirty="0" err="1" smtClean="0">
                <a:latin typeface="Bookman Old Style" panose="02050604050505020204" pitchFamily="18" charset="0"/>
              </a:rPr>
              <a:t>evna</a:t>
            </a:r>
            <a:r>
              <a:rPr lang="en-US" dirty="0" smtClean="0">
                <a:latin typeface="Bookman Old Style" panose="02050604050505020204" pitchFamily="18" charset="0"/>
              </a:rPr>
              <a:t>”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Very rare in period, a few citations from gray period</a:t>
            </a:r>
          </a:p>
          <a:p>
            <a:pPr lvl="2"/>
            <a:r>
              <a:rPr lang="it-IT" dirty="0">
                <a:latin typeface="Bookman Old Style" panose="02050604050505020204" pitchFamily="18" charset="0"/>
              </a:rPr>
              <a:t>Marfa Ivanovna (1618) </a:t>
            </a:r>
            <a:endParaRPr lang="it-IT" dirty="0" smtClean="0">
              <a:latin typeface="Bookman Old Style" panose="02050604050505020204" pitchFamily="18" charset="0"/>
            </a:endParaRPr>
          </a:p>
          <a:p>
            <a:pPr lvl="2"/>
            <a:r>
              <a:rPr lang="it-IT" dirty="0">
                <a:latin typeface="Bookman Old Style" panose="02050604050505020204" pitchFamily="18" charset="0"/>
              </a:rPr>
              <a:t>Princess Evdokeia Luk'ianovna (1643</a:t>
            </a:r>
            <a:r>
              <a:rPr lang="it-IT" dirty="0" smtClean="0">
                <a:latin typeface="Bookman Old Style" panose="02050604050505020204" pitchFamily="18" charset="0"/>
              </a:rPr>
              <a:t>)</a:t>
            </a:r>
          </a:p>
          <a:p>
            <a:pPr lvl="1"/>
            <a:r>
              <a:rPr lang="it-IT" dirty="0" smtClean="0">
                <a:latin typeface="Bookman Old Style" panose="02050604050505020204" pitchFamily="18" charset="0"/>
              </a:rPr>
              <a:t>Used primarily with the Christian name</a:t>
            </a:r>
          </a:p>
          <a:p>
            <a:pPr marL="914400" lvl="2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21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Metronymics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Very rare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May occasionally suggest bastardry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May occur when mother is far more important than father (royalty)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Rules of construction are basically the same as for patronymics, but there are so few it’s hard to establish patterns</a:t>
            </a:r>
            <a:endParaRPr lang="it-IT" dirty="0" smtClean="0">
              <a:latin typeface="Bookman Old Style" panose="02050604050505020204" pitchFamily="18" charset="0"/>
            </a:endParaRPr>
          </a:p>
          <a:p>
            <a:pPr marL="914400" lvl="2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60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Bynames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Fairly common, especially among women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Two grammatical form – patronymic and adjectival</a:t>
            </a:r>
          </a:p>
          <a:p>
            <a:endParaRPr lang="it-IT" dirty="0" smtClean="0">
              <a:latin typeface="Bookman Old Style" panose="02050604050505020204" pitchFamily="18" charset="0"/>
            </a:endParaRPr>
          </a:p>
          <a:p>
            <a:pPr marL="914400" lvl="2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77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Byname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Part of the name other than a given name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Different cultures had different types of bynames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Modern “last name” is a type of byname, specifically an “inherited surname”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Different types of bynames described in detail in SENA Appendix B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9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Bynames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Patronymic form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An adjective, noun, or combination of the two receives a patronymic-style ending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All other rules of grammar, such as gender, must be observed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Usually the simplest form of patronymic ending was used</a:t>
            </a:r>
          </a:p>
          <a:p>
            <a:pPr lvl="2"/>
            <a:r>
              <a:rPr lang="en-US" dirty="0" err="1" smtClean="0">
                <a:latin typeface="Bookman Old Style" panose="02050604050505020204" pitchFamily="18" charset="0"/>
              </a:rPr>
              <a:t>Bezborodov</a:t>
            </a:r>
            <a:r>
              <a:rPr lang="en-US" dirty="0" smtClean="0">
                <a:latin typeface="Bookman Old Style" panose="02050604050505020204" pitchFamily="18" charset="0"/>
              </a:rPr>
              <a:t> – clean-shaven</a:t>
            </a:r>
          </a:p>
          <a:p>
            <a:pPr lvl="2"/>
            <a:r>
              <a:rPr lang="en-US" dirty="0" err="1" smtClean="0">
                <a:latin typeface="Bookman Old Style" panose="02050604050505020204" pitchFamily="18" charset="0"/>
              </a:rPr>
              <a:t>Dolgonosov</a:t>
            </a:r>
            <a:r>
              <a:rPr lang="en-US" dirty="0" smtClean="0">
                <a:latin typeface="Bookman Old Style" panose="02050604050505020204" pitchFamily="18" charset="0"/>
              </a:rPr>
              <a:t> – long-nosed</a:t>
            </a:r>
          </a:p>
          <a:p>
            <a:pPr lvl="2"/>
            <a:r>
              <a:rPr lang="en-US" dirty="0" err="1" smtClean="0">
                <a:latin typeface="Bookman Old Style" panose="02050604050505020204" pitchFamily="18" charset="0"/>
              </a:rPr>
              <a:t>Nepotselueva</a:t>
            </a:r>
            <a:r>
              <a:rPr lang="en-US" dirty="0" smtClean="0">
                <a:latin typeface="Bookman Old Style" panose="02050604050505020204" pitchFamily="18" charset="0"/>
              </a:rPr>
              <a:t> (f) – the </a:t>
            </a:r>
            <a:r>
              <a:rPr lang="en-US" dirty="0" err="1" smtClean="0">
                <a:latin typeface="Bookman Old Style" panose="02050604050505020204" pitchFamily="18" charset="0"/>
              </a:rPr>
              <a:t>unkissed</a:t>
            </a:r>
            <a:endParaRPr lang="en-US" dirty="0" smtClean="0">
              <a:latin typeface="Bookman Old Style" panose="02050604050505020204" pitchFamily="18" charset="0"/>
            </a:endParaRPr>
          </a:p>
          <a:p>
            <a:endParaRPr lang="it-IT" dirty="0" smtClean="0">
              <a:latin typeface="Bookman Old Style" panose="02050604050505020204" pitchFamily="18" charset="0"/>
            </a:endParaRPr>
          </a:p>
          <a:p>
            <a:pPr marL="914400" lvl="2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7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Bynames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Adjectival form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Most commonly simply using a common adjective in the correct gender</a:t>
            </a:r>
          </a:p>
          <a:p>
            <a:pPr lvl="2"/>
            <a:r>
              <a:rPr lang="en-US" dirty="0" err="1" smtClean="0">
                <a:latin typeface="Bookman Old Style" panose="02050604050505020204" pitchFamily="18" charset="0"/>
              </a:rPr>
              <a:t>Korotkii</a:t>
            </a:r>
            <a:r>
              <a:rPr lang="en-US" dirty="0" smtClean="0">
                <a:latin typeface="Bookman Old Style" panose="02050604050505020204" pitchFamily="18" charset="0"/>
              </a:rPr>
              <a:t>(m)/</a:t>
            </a:r>
            <a:r>
              <a:rPr lang="en-US" dirty="0" err="1" smtClean="0">
                <a:latin typeface="Bookman Old Style" panose="02050604050505020204" pitchFamily="18" charset="0"/>
              </a:rPr>
              <a:t>Korotkaia</a:t>
            </a:r>
            <a:r>
              <a:rPr lang="en-US" dirty="0" smtClean="0">
                <a:latin typeface="Bookman Old Style" panose="02050604050505020204" pitchFamily="18" charset="0"/>
              </a:rPr>
              <a:t>(f) – short</a:t>
            </a:r>
          </a:p>
          <a:p>
            <a:pPr lvl="2"/>
            <a:r>
              <a:rPr lang="en-US" dirty="0" err="1" smtClean="0">
                <a:latin typeface="Bookman Old Style" panose="02050604050505020204" pitchFamily="18" charset="0"/>
              </a:rPr>
              <a:t>Dorogoi</a:t>
            </a:r>
            <a:r>
              <a:rPr lang="en-US" dirty="0" smtClean="0">
                <a:latin typeface="Bookman Old Style" panose="02050604050505020204" pitchFamily="18" charset="0"/>
              </a:rPr>
              <a:t>/</a:t>
            </a:r>
            <a:r>
              <a:rPr lang="en-US" dirty="0" err="1" smtClean="0">
                <a:latin typeface="Bookman Old Style" panose="02050604050505020204" pitchFamily="18" charset="0"/>
              </a:rPr>
              <a:t>Dorogaia</a:t>
            </a:r>
            <a:r>
              <a:rPr lang="en-US" dirty="0" smtClean="0">
                <a:latin typeface="Bookman Old Style" panose="02050604050505020204" pitchFamily="18" charset="0"/>
              </a:rPr>
              <a:t> – dear</a:t>
            </a:r>
          </a:p>
          <a:p>
            <a:r>
              <a:rPr lang="it-IT" dirty="0" smtClean="0">
                <a:latin typeface="Bookman Old Style" panose="02050604050505020204" pitchFamily="18" charset="0"/>
              </a:rPr>
              <a:t>Possessive form</a:t>
            </a:r>
          </a:p>
          <a:p>
            <a:pPr lvl="1"/>
            <a:r>
              <a:rPr lang="it-IT" dirty="0" smtClean="0">
                <a:latin typeface="Bookman Old Style" panose="02050604050505020204" pitchFamily="18" charset="0"/>
              </a:rPr>
              <a:t>Used to indicate ownership, usually of a woman by her husband. </a:t>
            </a:r>
          </a:p>
          <a:p>
            <a:pPr lvl="1"/>
            <a:r>
              <a:rPr lang="it-IT" dirty="0" smtClean="0">
                <a:latin typeface="Bookman Old Style" panose="02050604050505020204" pitchFamily="18" charset="0"/>
              </a:rPr>
              <a:t>See Wickenden</a:t>
            </a:r>
          </a:p>
          <a:p>
            <a:pPr marL="914400" lvl="2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2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Locative Bynames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Bookman Old Style" panose="02050604050505020204" pitchFamily="18" charset="0"/>
              </a:rPr>
              <a:t>Toponyms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Formed from the place name in three ways: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Patronymic form</a:t>
            </a:r>
          </a:p>
          <a:p>
            <a:pPr lvl="3"/>
            <a:r>
              <a:rPr lang="en-US" dirty="0" err="1" smtClean="0">
                <a:latin typeface="Bookman Old Style" panose="02050604050505020204" pitchFamily="18" charset="0"/>
              </a:rPr>
              <a:t>Pskovich</a:t>
            </a:r>
            <a:r>
              <a:rPr lang="en-US" dirty="0" smtClean="0">
                <a:latin typeface="Bookman Old Style" panose="02050604050505020204" pitchFamily="18" charset="0"/>
              </a:rPr>
              <a:t> – literally “son of Pskov”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Noun form</a:t>
            </a:r>
          </a:p>
          <a:p>
            <a:pPr lvl="3"/>
            <a:r>
              <a:rPr lang="en-US" dirty="0" err="1" smtClean="0">
                <a:latin typeface="Bookman Old Style" panose="02050604050505020204" pitchFamily="18" charset="0"/>
              </a:rPr>
              <a:t>Pskovitianin</a:t>
            </a:r>
            <a:r>
              <a:rPr lang="en-US" dirty="0" smtClean="0">
                <a:latin typeface="Bookman Old Style" panose="02050604050505020204" pitchFamily="18" charset="0"/>
              </a:rPr>
              <a:t> – “</a:t>
            </a:r>
            <a:r>
              <a:rPr lang="en-US" dirty="0" err="1" smtClean="0">
                <a:latin typeface="Bookman Old Style" panose="02050604050505020204" pitchFamily="18" charset="0"/>
              </a:rPr>
              <a:t>Pskovite</a:t>
            </a:r>
            <a:r>
              <a:rPr lang="en-US" dirty="0" smtClean="0">
                <a:latin typeface="Bookman Old Style" panose="02050604050505020204" pitchFamily="18" charset="0"/>
              </a:rPr>
              <a:t>”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Adjective form</a:t>
            </a:r>
          </a:p>
          <a:p>
            <a:pPr lvl="3"/>
            <a:r>
              <a:rPr lang="en-US" dirty="0" err="1" smtClean="0">
                <a:latin typeface="Bookman Old Style" panose="02050604050505020204" pitchFamily="18" charset="0"/>
              </a:rPr>
              <a:t>Pskovskii</a:t>
            </a:r>
            <a:r>
              <a:rPr lang="en-US" dirty="0" smtClean="0">
                <a:latin typeface="Bookman Old Style" panose="02050604050505020204" pitchFamily="18" charset="0"/>
              </a:rPr>
              <a:t> – “the </a:t>
            </a:r>
            <a:r>
              <a:rPr lang="en-US" dirty="0" err="1" smtClean="0">
                <a:latin typeface="Bookman Old Style" panose="02050604050505020204" pitchFamily="18" charset="0"/>
              </a:rPr>
              <a:t>Pskovian</a:t>
            </a:r>
            <a:r>
              <a:rPr lang="en-US" dirty="0" smtClean="0">
                <a:latin typeface="Bookman Old Style" panose="02050604050505020204" pitchFamily="18" charset="0"/>
              </a:rPr>
              <a:t>”</a:t>
            </a:r>
          </a:p>
          <a:p>
            <a:pPr lvl="2"/>
            <a:endParaRPr lang="en-US" dirty="0" smtClean="0">
              <a:latin typeface="Bookman Old Style" panose="02050604050505020204" pitchFamily="18" charset="0"/>
            </a:endParaRPr>
          </a:p>
          <a:p>
            <a:pPr lvl="2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it-IT" dirty="0" smtClean="0">
              <a:latin typeface="Bookman Old Style" panose="02050604050505020204" pitchFamily="18" charset="0"/>
            </a:endParaRPr>
          </a:p>
          <a:p>
            <a:pPr marL="914400" lvl="2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43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Locative Bynames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Bookman Old Style" panose="02050604050505020204" pitchFamily="18" charset="0"/>
              </a:rPr>
              <a:t>Toponyms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In SCA use, sometimes formed by adding “</a:t>
            </a:r>
            <a:r>
              <a:rPr lang="en-US" dirty="0" err="1" smtClean="0">
                <a:latin typeface="Bookman Old Style" panose="02050604050505020204" pitchFamily="18" charset="0"/>
              </a:rPr>
              <a:t>iz</a:t>
            </a:r>
            <a:r>
              <a:rPr lang="en-US" dirty="0" smtClean="0">
                <a:latin typeface="Bookman Old Style" panose="02050604050505020204" pitchFamily="18" charset="0"/>
              </a:rPr>
              <a:t>” (from/of) followed by the name of the place in genitive case</a:t>
            </a:r>
          </a:p>
          <a:p>
            <a:pPr lvl="2"/>
            <a:r>
              <a:rPr lang="en-US" dirty="0" err="1" smtClean="0">
                <a:latin typeface="Bookman Old Style" panose="02050604050505020204" pitchFamily="18" charset="0"/>
              </a:rPr>
              <a:t>iz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Pskova</a:t>
            </a:r>
            <a:r>
              <a:rPr lang="en-US" dirty="0" smtClean="0">
                <a:latin typeface="Bookman Old Style" panose="02050604050505020204" pitchFamily="18" charset="0"/>
              </a:rPr>
              <a:t> – From Pskov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This seems to be a </a:t>
            </a:r>
            <a:r>
              <a:rPr lang="en-US" dirty="0" err="1" smtClean="0">
                <a:latin typeface="Bookman Old Style" panose="02050604050505020204" pitchFamily="18" charset="0"/>
              </a:rPr>
              <a:t>SCAdianism</a:t>
            </a:r>
            <a:r>
              <a:rPr lang="en-US" dirty="0" smtClean="0">
                <a:latin typeface="Bookman Old Style" panose="02050604050505020204" pitchFamily="18" charset="0"/>
              </a:rPr>
              <a:t>, not period usage</a:t>
            </a:r>
          </a:p>
          <a:p>
            <a:pPr lvl="1"/>
            <a:endParaRPr lang="it-IT" dirty="0" smtClean="0">
              <a:latin typeface="Bookman Old Style" panose="02050604050505020204" pitchFamily="18" charset="0"/>
            </a:endParaRPr>
          </a:p>
          <a:p>
            <a:pPr marL="914400" lvl="2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33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Many bynames “look” like </a:t>
            </a:r>
            <a:r>
              <a:rPr lang="en-US" dirty="0" err="1" smtClean="0">
                <a:latin typeface="Bookman Old Style" panose="02050604050505020204" pitchFamily="18" charset="0"/>
              </a:rPr>
              <a:t>patronyms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Descriptive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Occupational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Locative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Be careful of trying to back a given name out of a </a:t>
            </a:r>
            <a:r>
              <a:rPr lang="en-US" dirty="0" err="1" smtClean="0">
                <a:latin typeface="Bookman Old Style" panose="02050604050505020204" pitchFamily="18" charset="0"/>
              </a:rPr>
              <a:t>patronym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The byname “</a:t>
            </a:r>
            <a:r>
              <a:rPr lang="en-US" dirty="0" err="1" smtClean="0">
                <a:latin typeface="Bookman Old Style" panose="02050604050505020204" pitchFamily="18" charset="0"/>
              </a:rPr>
              <a:t>Miasnikov</a:t>
            </a:r>
            <a:r>
              <a:rPr lang="en-US" dirty="0" smtClean="0">
                <a:latin typeface="Bookman Old Style" panose="02050604050505020204" pitchFamily="18" charset="0"/>
              </a:rPr>
              <a:t>”, meaning “Butcher” is an occupational byname – we cannot turn it into the give name “</a:t>
            </a:r>
            <a:r>
              <a:rPr lang="en-US" dirty="0" err="1" smtClean="0">
                <a:latin typeface="Bookman Old Style" panose="02050604050505020204" pitchFamily="18" charset="0"/>
              </a:rPr>
              <a:t>Miasnik</a:t>
            </a:r>
            <a:r>
              <a:rPr lang="en-US" dirty="0" smtClean="0">
                <a:latin typeface="Bookman Old Style" panose="02050604050505020204" pitchFamily="18" charset="0"/>
              </a:rPr>
              <a:t>”</a:t>
            </a:r>
          </a:p>
          <a:p>
            <a:pPr lvl="1"/>
            <a:endParaRPr lang="it-IT" dirty="0" smtClean="0">
              <a:latin typeface="Bookman Old Style" panose="02050604050505020204" pitchFamily="18" charset="0"/>
            </a:endParaRPr>
          </a:p>
          <a:p>
            <a:pPr marL="914400" lvl="2" indent="0">
              <a:buNone/>
            </a:pPr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  <a:p>
            <a:pPr lvl="1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09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Registerable vs. Authentic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A submission must be registerable, it need not be authentic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While we can encourage clients to design authentic names and devices, we cannot, and should not force the decision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If a client is set on a registerable but not very authentic submission, you should process it!</a:t>
            </a:r>
          </a:p>
          <a:p>
            <a:pPr lvl="2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1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Registerable vs. Authentic</a:t>
            </a:r>
          </a:p>
          <a:p>
            <a:pPr lvl="1"/>
            <a:r>
              <a:rPr lang="en-US" dirty="0" err="1" smtClean="0">
                <a:latin typeface="Bookman Old Style" panose="02050604050505020204" pitchFamily="18" charset="0"/>
              </a:rPr>
              <a:t>Wickenden</a:t>
            </a:r>
            <a:r>
              <a:rPr lang="en-US" dirty="0" smtClean="0">
                <a:latin typeface="Bookman Old Style" panose="02050604050505020204" pitchFamily="18" charset="0"/>
              </a:rPr>
              <a:t> is a fantastic resource but has limitations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If a client wants a truly authentic name, you need to use </a:t>
            </a:r>
            <a:r>
              <a:rPr lang="en-US" dirty="0" err="1" smtClean="0">
                <a:latin typeface="Bookman Old Style" panose="02050604050505020204" pitchFamily="18" charset="0"/>
              </a:rPr>
              <a:t>Wickenden</a:t>
            </a:r>
            <a:r>
              <a:rPr lang="en-US" dirty="0" smtClean="0">
                <a:latin typeface="Bookman Old Style" panose="02050604050505020204" pitchFamily="18" charset="0"/>
              </a:rPr>
              <a:t> carefully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Look at the cited forms, not just headers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Better yet, go to other sources, including </a:t>
            </a:r>
            <a:r>
              <a:rPr lang="en-US" dirty="0" err="1" smtClean="0">
                <a:latin typeface="Bookman Old Style" panose="02050604050505020204" pitchFamily="18" charset="0"/>
              </a:rPr>
              <a:t>Wickenden’s</a:t>
            </a:r>
            <a:r>
              <a:rPr lang="en-US" dirty="0" smtClean="0">
                <a:latin typeface="Bookman Old Style" panose="02050604050505020204" pitchFamily="18" charset="0"/>
              </a:rPr>
              <a:t> cites</a:t>
            </a:r>
          </a:p>
          <a:p>
            <a:pPr lvl="2"/>
            <a:r>
              <a:rPr lang="en-US" dirty="0" err="1" smtClean="0">
                <a:latin typeface="Bookman Old Style" panose="02050604050505020204" pitchFamily="18" charset="0"/>
              </a:rPr>
              <a:t>Tupikov</a:t>
            </a:r>
            <a:r>
              <a:rPr lang="en-US" dirty="0" smtClean="0">
                <a:latin typeface="Bookman Old Style" panose="02050604050505020204" pitchFamily="18" charset="0"/>
              </a:rPr>
              <a:t> and </a:t>
            </a:r>
            <a:r>
              <a:rPr lang="en-US" dirty="0" err="1" smtClean="0">
                <a:latin typeface="Bookman Old Style" panose="02050604050505020204" pitchFamily="18" charset="0"/>
              </a:rPr>
              <a:t>Moroshkin</a:t>
            </a:r>
            <a:r>
              <a:rPr lang="en-US" dirty="0" smtClean="0">
                <a:latin typeface="Bookman Old Style" panose="02050604050505020204" pitchFamily="18" charset="0"/>
              </a:rPr>
              <a:t> are available in </a:t>
            </a:r>
            <a:r>
              <a:rPr lang="en-US" dirty="0" err="1" smtClean="0">
                <a:latin typeface="Bookman Old Style" panose="02050604050505020204" pitchFamily="18" charset="0"/>
              </a:rPr>
              <a:t>ebook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2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1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Bookman Old Style" panose="02050604050505020204" pitchFamily="18" charset="0"/>
              </a:rPr>
              <a:t>Elmet</a:t>
            </a:r>
            <a:r>
              <a:rPr lang="en-US" dirty="0" smtClean="0">
                <a:latin typeface="Bookman Old Style" panose="02050604050505020204" pitchFamily="18" charset="0"/>
              </a:rPr>
              <a:t> Herald – I am the East Kingdom heraldic education deputy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elmet@eastkingdom.org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jgalak@gmail.com</a:t>
            </a:r>
          </a:p>
          <a:p>
            <a:r>
              <a:rPr lang="en-US" dirty="0">
                <a:latin typeface="Bookman Old Style" panose="02050604050505020204" pitchFamily="18" charset="0"/>
              </a:rPr>
              <a:t>This handout can be found at:</a:t>
            </a:r>
          </a:p>
          <a:p>
            <a:pPr lvl="1"/>
            <a:r>
              <a:rPr lang="en-US" dirty="0">
                <a:latin typeface="Bookman Old Style" panose="02050604050505020204" pitchFamily="18" charset="0"/>
              </a:rPr>
              <a:t>http://</a:t>
            </a:r>
            <a:r>
              <a:rPr lang="en-US" dirty="0" smtClean="0">
                <a:latin typeface="Bookman Old Style" panose="02050604050505020204" pitchFamily="18" charset="0"/>
              </a:rPr>
              <a:t>www.yehudaheraldry.com/ekhu</a:t>
            </a:r>
            <a:endParaRPr lang="en-US" dirty="0">
              <a:latin typeface="Bookman Old Style" panose="020506040505050202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9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Types of Bynames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Locative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Describes where the person if from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Can be marked</a:t>
            </a:r>
          </a:p>
          <a:p>
            <a:pPr lvl="3"/>
            <a:r>
              <a:rPr lang="en-US" dirty="0" smtClean="0">
                <a:latin typeface="Bookman Old Style" panose="02050604050505020204" pitchFamily="18" charset="0"/>
              </a:rPr>
              <a:t>“of York”</a:t>
            </a:r>
          </a:p>
          <a:p>
            <a:pPr lvl="3"/>
            <a:r>
              <a:rPr lang="en-US" dirty="0" smtClean="0">
                <a:latin typeface="Bookman Old Style" panose="02050604050505020204" pitchFamily="18" charset="0"/>
              </a:rPr>
              <a:t>“de Marseilles”</a:t>
            </a:r>
          </a:p>
          <a:p>
            <a:pPr lvl="3"/>
            <a:r>
              <a:rPr lang="en-US" dirty="0" smtClean="0">
                <a:latin typeface="Bookman Old Style" panose="02050604050505020204" pitchFamily="18" charset="0"/>
              </a:rPr>
              <a:t>“von Hamburg”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Can be unmarked</a:t>
            </a:r>
          </a:p>
          <a:p>
            <a:pPr lvl="3"/>
            <a:r>
              <a:rPr lang="en-US" dirty="0" smtClean="0">
                <a:latin typeface="Bookman Old Style" panose="02050604050505020204" pitchFamily="18" charset="0"/>
              </a:rPr>
              <a:t>“Jack London”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9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Types of Bynames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Patronymic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Formed from the person’s father’s name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Some of the earliest and most common bynames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Can be marked</a:t>
            </a:r>
          </a:p>
          <a:p>
            <a:pPr lvl="3"/>
            <a:r>
              <a:rPr lang="en-US" dirty="0" smtClean="0">
                <a:latin typeface="Bookman Old Style" panose="02050604050505020204" pitchFamily="18" charset="0"/>
              </a:rPr>
              <a:t>“</a:t>
            </a:r>
            <a:r>
              <a:rPr lang="en-US" dirty="0" err="1" smtClean="0">
                <a:latin typeface="Bookman Old Style" panose="02050604050505020204" pitchFamily="18" charset="0"/>
              </a:rPr>
              <a:t>Nialsdottir</a:t>
            </a:r>
            <a:r>
              <a:rPr lang="en-US" dirty="0" smtClean="0">
                <a:latin typeface="Bookman Old Style" panose="02050604050505020204" pitchFamily="18" charset="0"/>
              </a:rPr>
              <a:t>”</a:t>
            </a:r>
          </a:p>
          <a:p>
            <a:pPr lvl="3"/>
            <a:r>
              <a:rPr lang="en-US" dirty="0" smtClean="0">
                <a:latin typeface="Bookman Old Style" panose="02050604050505020204" pitchFamily="18" charset="0"/>
              </a:rPr>
              <a:t>“</a:t>
            </a:r>
            <a:r>
              <a:rPr lang="en-US" dirty="0" err="1" smtClean="0">
                <a:latin typeface="Bookman Old Style" panose="02050604050505020204" pitchFamily="18" charset="0"/>
              </a:rPr>
              <a:t>Johnsson</a:t>
            </a:r>
            <a:r>
              <a:rPr lang="en-US" dirty="0" smtClean="0">
                <a:latin typeface="Bookman Old Style" panose="02050604050505020204" pitchFamily="18" charset="0"/>
              </a:rPr>
              <a:t>”</a:t>
            </a:r>
          </a:p>
          <a:p>
            <a:pPr lvl="3"/>
            <a:r>
              <a:rPr lang="en-US" dirty="0" smtClean="0">
                <a:latin typeface="Bookman Old Style" panose="02050604050505020204" pitchFamily="18" charset="0"/>
              </a:rPr>
              <a:t>“</a:t>
            </a:r>
            <a:r>
              <a:rPr lang="en-US" dirty="0" err="1" smtClean="0">
                <a:latin typeface="Bookman Old Style" panose="02050604050505020204" pitchFamily="18" charset="0"/>
              </a:rPr>
              <a:t>Petrovich</a:t>
            </a:r>
            <a:r>
              <a:rPr lang="en-US" dirty="0" smtClean="0">
                <a:latin typeface="Bookman Old Style" panose="02050604050505020204" pitchFamily="18" charset="0"/>
              </a:rPr>
              <a:t>”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Can be unmarked</a:t>
            </a:r>
          </a:p>
          <a:p>
            <a:pPr lvl="3"/>
            <a:r>
              <a:rPr lang="en-US" dirty="0" smtClean="0">
                <a:latin typeface="Bookman Old Style" panose="02050604050505020204" pitchFamily="18" charset="0"/>
              </a:rPr>
              <a:t>“John Henry”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Occasionally, matronymics (mother’s name) were used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6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Types of Bynames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Descriptive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Formed from a distinguishing characteristic </a:t>
            </a:r>
          </a:p>
          <a:p>
            <a:pPr lvl="3"/>
            <a:r>
              <a:rPr lang="en-US" dirty="0" smtClean="0">
                <a:latin typeface="Bookman Old Style" panose="02050604050505020204" pitchFamily="18" charset="0"/>
              </a:rPr>
              <a:t>“the Tall”</a:t>
            </a:r>
          </a:p>
          <a:p>
            <a:pPr lvl="3"/>
            <a:r>
              <a:rPr lang="en-US" dirty="0" smtClean="0">
                <a:latin typeface="Bookman Old Style" panose="02050604050505020204" pitchFamily="18" charset="0"/>
              </a:rPr>
              <a:t>“Grosse”</a:t>
            </a:r>
          </a:p>
          <a:p>
            <a:pPr lvl="3"/>
            <a:r>
              <a:rPr lang="en-US" dirty="0" smtClean="0">
                <a:latin typeface="Bookman Old Style" panose="02050604050505020204" pitchFamily="18" charset="0"/>
              </a:rPr>
              <a:t>“</a:t>
            </a:r>
            <a:r>
              <a:rPr lang="en-US" dirty="0" err="1" smtClean="0">
                <a:latin typeface="Bookman Old Style" panose="02050604050505020204" pitchFamily="18" charset="0"/>
              </a:rPr>
              <a:t>gullskeggr</a:t>
            </a:r>
            <a:r>
              <a:rPr lang="en-US" dirty="0" smtClean="0">
                <a:latin typeface="Bookman Old Style" panose="02050604050505020204" pitchFamily="18" charset="0"/>
              </a:rPr>
              <a:t>”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5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Types of Bynames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Occupational (type of Descriptive bynames)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Describes the person’s occupation</a:t>
            </a:r>
          </a:p>
          <a:p>
            <a:pPr lvl="3"/>
            <a:r>
              <a:rPr lang="en-US" dirty="0" smtClean="0">
                <a:latin typeface="Bookman Old Style" panose="02050604050505020204" pitchFamily="18" charset="0"/>
              </a:rPr>
              <a:t>“Draper”</a:t>
            </a:r>
          </a:p>
          <a:p>
            <a:pPr lvl="3"/>
            <a:r>
              <a:rPr lang="en-US" dirty="0" smtClean="0">
                <a:latin typeface="Bookman Old Style" panose="02050604050505020204" pitchFamily="18" charset="0"/>
              </a:rPr>
              <a:t>“Guerrero”</a:t>
            </a:r>
          </a:p>
          <a:p>
            <a:pPr lvl="3"/>
            <a:r>
              <a:rPr lang="en-US" dirty="0" smtClean="0">
                <a:latin typeface="Bookman Old Style" panose="02050604050505020204" pitchFamily="18" charset="0"/>
              </a:rPr>
              <a:t>“</a:t>
            </a:r>
            <a:r>
              <a:rPr lang="en-US" dirty="0" err="1" smtClean="0">
                <a:latin typeface="Bookman Old Style" panose="02050604050505020204" pitchFamily="18" charset="0"/>
              </a:rPr>
              <a:t>Sardello</a:t>
            </a:r>
            <a:r>
              <a:rPr lang="en-US" dirty="0" smtClean="0">
                <a:latin typeface="Bookman Old Style" panose="02050604050505020204" pitchFamily="18" charset="0"/>
              </a:rPr>
              <a:t>”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88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Types of Bynames</a:t>
            </a:r>
          </a:p>
          <a:p>
            <a:pPr lvl="1"/>
            <a:r>
              <a:rPr lang="en-US" dirty="0" err="1" smtClean="0">
                <a:latin typeface="Bookman Old Style" panose="02050604050505020204" pitchFamily="18" charset="0"/>
              </a:rPr>
              <a:t>Congnomento</a:t>
            </a:r>
            <a:r>
              <a:rPr lang="en-US" dirty="0" smtClean="0">
                <a:latin typeface="Bookman Old Style" panose="02050604050505020204" pitchFamily="18" charset="0"/>
              </a:rPr>
              <a:t>, alias, or </a:t>
            </a:r>
            <a:r>
              <a:rPr lang="en-US" dirty="0" err="1" smtClean="0">
                <a:latin typeface="Bookman Old Style" panose="02050604050505020204" pitchFamily="18" charset="0"/>
              </a:rPr>
              <a:t>dictus</a:t>
            </a:r>
            <a:endParaRPr lang="en-US" dirty="0" smtClean="0">
              <a:latin typeface="Bookman Old Style" panose="02050604050505020204" pitchFamily="18" charset="0"/>
            </a:endParaRP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A second given name the person goes by</a:t>
            </a:r>
          </a:p>
          <a:p>
            <a:pPr lvl="3"/>
            <a:r>
              <a:rPr lang="en-US" dirty="0" smtClean="0">
                <a:latin typeface="Bookman Old Style" panose="02050604050505020204" pitchFamily="18" charset="0"/>
              </a:rPr>
              <a:t>“</a:t>
            </a:r>
            <a:r>
              <a:rPr lang="en-US" dirty="0" err="1" smtClean="0">
                <a:latin typeface="Bookman Old Style" panose="02050604050505020204" pitchFamily="18" charset="0"/>
              </a:rPr>
              <a:t>Iohannes</a:t>
            </a:r>
            <a:r>
              <a:rPr lang="en-US" dirty="0" smtClean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dictus</a:t>
            </a:r>
            <a:r>
              <a:rPr lang="en-US" dirty="0" smtClean="0">
                <a:latin typeface="Bookman Old Style" panose="02050604050505020204" pitchFamily="18" charset="0"/>
              </a:rPr>
              <a:t> John”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Inherited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Clan names</a:t>
            </a:r>
          </a:p>
          <a:p>
            <a:pPr lvl="3"/>
            <a:r>
              <a:rPr lang="en-US" dirty="0">
                <a:latin typeface="Bookman Old Style" panose="02050604050505020204" pitchFamily="18" charset="0"/>
              </a:rPr>
              <a:t>Ó </a:t>
            </a:r>
            <a:r>
              <a:rPr lang="en-US" dirty="0" err="1" smtClean="0">
                <a:latin typeface="Bookman Old Style" panose="02050604050505020204" pitchFamily="18" charset="0"/>
              </a:rPr>
              <a:t>Conchobhair</a:t>
            </a:r>
            <a:r>
              <a:rPr lang="en-US" dirty="0" smtClean="0">
                <a:latin typeface="Bookman Old Style" panose="02050604050505020204" pitchFamily="18" charset="0"/>
              </a:rPr>
              <a:t> (masculine)</a:t>
            </a:r>
          </a:p>
          <a:p>
            <a:pPr lvl="3"/>
            <a:r>
              <a:rPr lang="en-US" dirty="0" err="1">
                <a:latin typeface="Bookman Old Style" panose="02050604050505020204" pitchFamily="18" charset="0"/>
              </a:rPr>
              <a:t>inghean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>
                <a:latin typeface="Bookman Old Style" panose="02050604050505020204" pitchFamily="18" charset="0"/>
              </a:rPr>
              <a:t>Uí</a:t>
            </a:r>
            <a:r>
              <a:rPr lang="en-US" dirty="0">
                <a:latin typeface="Bookman Old Style" panose="02050604050505020204" pitchFamily="18" charset="0"/>
              </a:rPr>
              <a:t> </a:t>
            </a:r>
            <a:r>
              <a:rPr lang="en-US" dirty="0" err="1" smtClean="0">
                <a:latin typeface="Bookman Old Style" panose="02050604050505020204" pitchFamily="18" charset="0"/>
              </a:rPr>
              <a:t>Chonchobhair</a:t>
            </a:r>
            <a:r>
              <a:rPr lang="en-US" dirty="0" smtClean="0">
                <a:latin typeface="Bookman Old Style" panose="02050604050505020204" pitchFamily="18" charset="0"/>
              </a:rPr>
              <a:t> (feminine)</a:t>
            </a:r>
          </a:p>
          <a:p>
            <a:pPr lvl="2"/>
            <a:r>
              <a:rPr lang="en-US" dirty="0" smtClean="0">
                <a:latin typeface="Bookman Old Style" panose="02050604050505020204" pitchFamily="18" charset="0"/>
              </a:rPr>
              <a:t>Inherited surname</a:t>
            </a:r>
          </a:p>
          <a:p>
            <a:pPr lvl="3"/>
            <a:r>
              <a:rPr lang="en-US" dirty="0" smtClean="0">
                <a:latin typeface="Bookman Old Style" panose="02050604050505020204" pitchFamily="18" charset="0"/>
              </a:rPr>
              <a:t>Basically the modern “last” name</a:t>
            </a:r>
          </a:p>
          <a:p>
            <a:pPr lvl="2"/>
            <a:endParaRPr 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279A88-A1F9-41F9-8D6F-58A1BE390A1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8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5308</TotalTime>
  <Words>2199</Words>
  <Application>Microsoft Office PowerPoint</Application>
  <PresentationFormat>On-screen Show (4:3)</PresentationFormat>
  <Paragraphs>430</Paragraphs>
  <Slides>47</Slides>
  <Notes>45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Names 301 - Introduction to Russian Names</vt:lpstr>
      <vt:lpstr>Reference</vt:lpstr>
      <vt:lpstr>Definitions</vt:lpstr>
      <vt:lpstr>Definitions</vt:lpstr>
      <vt:lpstr>Definitions</vt:lpstr>
      <vt:lpstr>Definitions</vt:lpstr>
      <vt:lpstr>Definitions</vt:lpstr>
      <vt:lpstr>Definitions</vt:lpstr>
      <vt:lpstr>Definitions</vt:lpstr>
      <vt:lpstr>Introduction</vt:lpstr>
      <vt:lpstr>Introduction</vt:lpstr>
      <vt:lpstr>Given Names</vt:lpstr>
      <vt:lpstr>Given Names</vt:lpstr>
      <vt:lpstr>Given Names</vt:lpstr>
      <vt:lpstr>Given Names</vt:lpstr>
      <vt:lpstr>Given Names</vt:lpstr>
      <vt:lpstr>Patronymics</vt:lpstr>
      <vt:lpstr>Patronymics</vt:lpstr>
      <vt:lpstr>Patronymics</vt:lpstr>
      <vt:lpstr>Patronymics</vt:lpstr>
      <vt:lpstr>Patronymics</vt:lpstr>
      <vt:lpstr>Patronymics</vt:lpstr>
      <vt:lpstr>Patronymics</vt:lpstr>
      <vt:lpstr>Patronymics</vt:lpstr>
      <vt:lpstr>Patronymics</vt:lpstr>
      <vt:lpstr>Patronymics</vt:lpstr>
      <vt:lpstr>Patronymics</vt:lpstr>
      <vt:lpstr>Patronymics</vt:lpstr>
      <vt:lpstr>Patronymics</vt:lpstr>
      <vt:lpstr>Patronymics</vt:lpstr>
      <vt:lpstr>Feminine Patronymics</vt:lpstr>
      <vt:lpstr>Feminine Patronymics</vt:lpstr>
      <vt:lpstr>Feminine Patronymics</vt:lpstr>
      <vt:lpstr>Feminine Patronymics</vt:lpstr>
      <vt:lpstr>Feminine Patronymics</vt:lpstr>
      <vt:lpstr>Feminine Patronymics</vt:lpstr>
      <vt:lpstr>Feminine Patronymics</vt:lpstr>
      <vt:lpstr>Metronymics</vt:lpstr>
      <vt:lpstr>Descriptive Bynames</vt:lpstr>
      <vt:lpstr>Descriptive Bynames</vt:lpstr>
      <vt:lpstr>Descriptive Bynames</vt:lpstr>
      <vt:lpstr>Locative Bynames</vt:lpstr>
      <vt:lpstr>Locative Bynames</vt:lpstr>
      <vt:lpstr>Caution</vt:lpstr>
      <vt:lpstr>Final Thoughts</vt:lpstr>
      <vt:lpstr>Final Thoughts</vt:lpstr>
      <vt:lpstr>About 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you want to be a (book) herald? Part III - Names</dc:title>
  <dc:creator>jg2</dc:creator>
  <cp:lastModifiedBy>Juliean Galak</cp:lastModifiedBy>
  <cp:revision>176</cp:revision>
  <dcterms:created xsi:type="dcterms:W3CDTF">2013-06-23T19:31:34Z</dcterms:created>
  <dcterms:modified xsi:type="dcterms:W3CDTF">2014-08-10T17:42:27Z</dcterms:modified>
</cp:coreProperties>
</file>